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0"/>
  </p:notes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78" r:id="rId10"/>
    <p:sldId id="377" r:id="rId11"/>
    <p:sldId id="305" r:id="rId12"/>
    <p:sldId id="306" r:id="rId13"/>
    <p:sldId id="307" r:id="rId14"/>
    <p:sldId id="308" r:id="rId15"/>
    <p:sldId id="309" r:id="rId16"/>
    <p:sldId id="310" r:id="rId17"/>
    <p:sldId id="379" r:id="rId18"/>
    <p:sldId id="311" r:id="rId19"/>
    <p:sldId id="324" r:id="rId20"/>
    <p:sldId id="374" r:id="rId21"/>
    <p:sldId id="375" r:id="rId22"/>
    <p:sldId id="376" r:id="rId23"/>
    <p:sldId id="318" r:id="rId24"/>
    <p:sldId id="317" r:id="rId25"/>
    <p:sldId id="320" r:id="rId26"/>
    <p:sldId id="321" r:id="rId27"/>
    <p:sldId id="323" r:id="rId28"/>
    <p:sldId id="322" r:id="rId29"/>
    <p:sldId id="333" r:id="rId30"/>
    <p:sldId id="325" r:id="rId31"/>
    <p:sldId id="326" r:id="rId32"/>
    <p:sldId id="327" r:id="rId33"/>
    <p:sldId id="330" r:id="rId34"/>
    <p:sldId id="347" r:id="rId35"/>
    <p:sldId id="342" r:id="rId36"/>
    <p:sldId id="343" r:id="rId37"/>
    <p:sldId id="344" r:id="rId38"/>
    <p:sldId id="345" r:id="rId39"/>
    <p:sldId id="346" r:id="rId40"/>
    <p:sldId id="348" r:id="rId41"/>
    <p:sldId id="349" r:id="rId42"/>
    <p:sldId id="350" r:id="rId43"/>
    <p:sldId id="351" r:id="rId44"/>
    <p:sldId id="384" r:id="rId45"/>
    <p:sldId id="383" r:id="rId46"/>
    <p:sldId id="332" r:id="rId47"/>
    <p:sldId id="340" r:id="rId48"/>
    <p:sldId id="341" r:id="rId49"/>
    <p:sldId id="355" r:id="rId50"/>
    <p:sldId id="356" r:id="rId51"/>
    <p:sldId id="357" r:id="rId52"/>
    <p:sldId id="358" r:id="rId53"/>
    <p:sldId id="385" r:id="rId54"/>
    <p:sldId id="386" r:id="rId55"/>
    <p:sldId id="352" r:id="rId56"/>
    <p:sldId id="353" r:id="rId57"/>
    <p:sldId id="354" r:id="rId58"/>
    <p:sldId id="362" r:id="rId59"/>
    <p:sldId id="363" r:id="rId60"/>
    <p:sldId id="364" r:id="rId61"/>
    <p:sldId id="365" r:id="rId62"/>
    <p:sldId id="371" r:id="rId63"/>
    <p:sldId id="366" r:id="rId64"/>
    <p:sldId id="368" r:id="rId65"/>
    <p:sldId id="369" r:id="rId66"/>
    <p:sldId id="373" r:id="rId67"/>
    <p:sldId id="367" r:id="rId68"/>
    <p:sldId id="292" r:id="rId69"/>
  </p:sldIdLst>
  <p:sldSz cx="12192000" cy="6858000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" initials="j" lastIdx="1" clrIdx="0">
    <p:extLst>
      <p:ext uri="{19B8F6BF-5375-455C-9EA6-DF929625EA0E}">
        <p15:presenceInfo xmlns:p15="http://schemas.microsoft.com/office/powerpoint/2012/main" userId="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56004" autoAdjust="0"/>
  </p:normalViewPr>
  <p:slideViewPr>
    <p:cSldViewPr snapToGrid="0">
      <p:cViewPr varScale="1">
        <p:scale>
          <a:sx n="45" d="100"/>
          <a:sy n="45" d="100"/>
        </p:scale>
        <p:origin x="123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EB408-749B-4160-9D35-5F57B410EDF8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3236-36E3-46E2-B76A-9883C52779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그것이 </a:t>
            </a:r>
            <a:r>
              <a:rPr lang="ko-KR" altLang="en-US" dirty="0" err="1"/>
              <a:t>알고싶다</a:t>
            </a:r>
            <a:r>
              <a:rPr lang="ko-KR" altLang="en-US" dirty="0"/>
              <a:t> 발표를 맡게 된 </a:t>
            </a:r>
            <a:r>
              <a:rPr lang="ko-KR" altLang="en-US" dirty="0" err="1"/>
              <a:t>채길호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8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 err="1"/>
              <a:t>넷플릭스의</a:t>
            </a:r>
            <a:r>
              <a:rPr lang="ko-KR" altLang="en-US" dirty="0"/>
              <a:t> 재무제표를 </a:t>
            </a:r>
            <a:r>
              <a:rPr lang="ko-KR" altLang="en-US" dirty="0" err="1"/>
              <a:t>시각화해봤습니다</a:t>
            </a:r>
            <a:r>
              <a:rPr lang="en-US" altLang="ko-KR" dirty="0"/>
              <a:t>. </a:t>
            </a:r>
            <a:r>
              <a:rPr lang="ko-KR" altLang="en-US" dirty="0"/>
              <a:t>그래프를 보시면 매출과 투자 개발비용은 꾸준한 상승세를 </a:t>
            </a:r>
            <a:r>
              <a:rPr lang="ko-KR" altLang="en-US" dirty="0" err="1"/>
              <a:t>보이고있고</a:t>
            </a:r>
            <a:endParaRPr lang="ko-KR" altLang="en-US" dirty="0"/>
          </a:p>
          <a:p>
            <a:r>
              <a:rPr lang="ko-KR" altLang="en-US" dirty="0" err="1"/>
              <a:t>넷플릭스의</a:t>
            </a:r>
            <a:r>
              <a:rPr lang="ko-KR" altLang="en-US" dirty="0"/>
              <a:t> 결제 구독자 수는</a:t>
            </a:r>
          </a:p>
          <a:p>
            <a:r>
              <a:rPr lang="ko-KR" altLang="en-US" dirty="0"/>
              <a:t>기존부터 꾸준한 상승세를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전세계에서 </a:t>
            </a:r>
            <a:r>
              <a:rPr lang="en-US" altLang="ko-KR" dirty="0"/>
              <a:t>OTT </a:t>
            </a:r>
            <a:r>
              <a:rPr lang="ko-KR" altLang="en-US" dirty="0"/>
              <a:t>산업을 주도하는 </a:t>
            </a:r>
            <a:r>
              <a:rPr lang="en-US" altLang="ko-KR" dirty="0"/>
              <a:t>1</a:t>
            </a:r>
            <a:r>
              <a:rPr lang="ko-KR" altLang="en-US" dirty="0"/>
              <a:t>위 기업으로 성장하였기에 저희는 </a:t>
            </a:r>
            <a:r>
              <a:rPr lang="ko-KR" altLang="en-US" dirty="0" err="1"/>
              <a:t>넷플릭스를</a:t>
            </a:r>
            <a:r>
              <a:rPr lang="ko-KR" altLang="en-US" dirty="0"/>
              <a:t> 분석하고자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57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주제는 </a:t>
            </a:r>
            <a:r>
              <a:rPr lang="ko-KR" altLang="en-US" dirty="0" err="1"/>
              <a:t>넷플릭스</a:t>
            </a:r>
            <a:r>
              <a:rPr lang="ko-KR" altLang="en-US" dirty="0"/>
              <a:t> 변수들과 </a:t>
            </a:r>
            <a:r>
              <a:rPr lang="en-US" altLang="ko-KR" dirty="0" err="1"/>
              <a:t>netflix</a:t>
            </a:r>
            <a:r>
              <a:rPr lang="ko-KR" altLang="en-US" dirty="0"/>
              <a:t>의 </a:t>
            </a:r>
            <a:r>
              <a:rPr lang="en-US" altLang="ko-KR" dirty="0"/>
              <a:t>viewpoint </a:t>
            </a:r>
            <a:r>
              <a:rPr lang="ko-KR" altLang="en-US" dirty="0"/>
              <a:t>간의 분석을 진행하는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47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목표는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데이터들과 </a:t>
            </a:r>
            <a:r>
              <a:rPr lang="en-US" altLang="ko-KR" dirty="0"/>
              <a:t>viewpoint</a:t>
            </a:r>
            <a:r>
              <a:rPr lang="ko-KR" altLang="en-US" dirty="0"/>
              <a:t>와의 관계를 </a:t>
            </a:r>
            <a:r>
              <a:rPr lang="ko-KR" altLang="en-US" dirty="0" err="1"/>
              <a:t>시각화하여</a:t>
            </a:r>
            <a:r>
              <a:rPr lang="ko-KR" altLang="en-US" dirty="0"/>
              <a:t> 분석하고</a:t>
            </a:r>
            <a:r>
              <a:rPr lang="en-US" altLang="ko-KR" dirty="0"/>
              <a:t>, </a:t>
            </a:r>
            <a:r>
              <a:rPr lang="ko-KR" altLang="en-US" dirty="0"/>
              <a:t>활용하여 </a:t>
            </a:r>
            <a:r>
              <a:rPr lang="en-US" altLang="ko-KR" dirty="0"/>
              <a:t>viewpoint </a:t>
            </a:r>
            <a:r>
              <a:rPr lang="ko-KR" altLang="en-US" dirty="0"/>
              <a:t>를 예측하는 모델을 개발하는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763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데이터셋은 </a:t>
            </a:r>
            <a:r>
              <a:rPr lang="ko-KR" altLang="en-US" dirty="0" err="1"/>
              <a:t>플릭스패트롤이라는</a:t>
            </a:r>
            <a:r>
              <a:rPr lang="ko-KR" altLang="en-US" dirty="0"/>
              <a:t> 하루단위로 </a:t>
            </a:r>
            <a:r>
              <a:rPr lang="ko-KR" altLang="en-US" dirty="0" err="1"/>
              <a:t>넷플릭스</a:t>
            </a:r>
            <a:r>
              <a:rPr lang="ko-KR" altLang="en-US" dirty="0"/>
              <a:t> 사이트를 크롤링하여 </a:t>
            </a:r>
            <a:r>
              <a:rPr lang="ko-KR" altLang="en-US" dirty="0" err="1"/>
              <a:t>모아놓은</a:t>
            </a:r>
            <a:r>
              <a:rPr lang="ko-KR" altLang="en-US" dirty="0"/>
              <a:t> </a:t>
            </a:r>
            <a:r>
              <a:rPr lang="ko-KR" altLang="en-US" dirty="0" err="1"/>
              <a:t>데이터을</a:t>
            </a:r>
            <a:r>
              <a:rPr lang="ko-KR" altLang="en-US" dirty="0"/>
              <a:t> 가져왔습니다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918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부족한 변수들을 추가시키기 위해서 </a:t>
            </a:r>
            <a:r>
              <a:rPr lang="en-US" altLang="ko-KR" dirty="0" err="1"/>
              <a:t>kaggle</a:t>
            </a:r>
            <a:r>
              <a:rPr lang="ko-KR" altLang="en-US" dirty="0"/>
              <a:t>에서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 셋을 가져왔습니다</a:t>
            </a:r>
            <a:r>
              <a:rPr lang="en-US" altLang="ko-KR" dirty="0"/>
              <a:t>. 21</a:t>
            </a:r>
            <a:r>
              <a:rPr lang="ko-KR" altLang="en-US" dirty="0"/>
              <a:t>년 최근까지의 </a:t>
            </a:r>
            <a:r>
              <a:rPr lang="ko-KR" altLang="en-US" dirty="0" err="1"/>
              <a:t>넷플릭스</a:t>
            </a:r>
            <a:r>
              <a:rPr lang="ko-KR" altLang="en-US" dirty="0"/>
              <a:t> 컨텐츠를 포함하고 있고 다양한 변수들을 가지고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33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데이터 정제 부분입니다</a:t>
            </a:r>
            <a:r>
              <a:rPr lang="en-US" altLang="ko-KR" dirty="0"/>
              <a:t>. </a:t>
            </a:r>
            <a:r>
              <a:rPr lang="ko-KR" altLang="en-US" dirty="0"/>
              <a:t>파란색 부분은 시간이 부족하여 하지 못하였고</a:t>
            </a:r>
            <a:r>
              <a:rPr lang="en-US" altLang="ko-KR" dirty="0"/>
              <a:t>, </a:t>
            </a:r>
            <a:r>
              <a:rPr lang="ko-KR" altLang="en-US" dirty="0"/>
              <a:t>빨간색 부분은 상관성이 </a:t>
            </a:r>
            <a:r>
              <a:rPr lang="ko-KR" altLang="en-US" dirty="0" err="1"/>
              <a:t>없어보여</a:t>
            </a:r>
            <a:r>
              <a:rPr lang="ko-KR" altLang="en-US" dirty="0"/>
              <a:t> </a:t>
            </a:r>
            <a:r>
              <a:rPr lang="ko-KR" altLang="en-US" dirty="0" err="1"/>
              <a:t>드롭했습니다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 데이터셋은 </a:t>
            </a:r>
            <a:r>
              <a:rPr lang="ko-KR" altLang="en-US" dirty="0" err="1"/>
              <a:t>플릭스</a:t>
            </a:r>
            <a:r>
              <a:rPr lang="ko-KR" altLang="en-US" dirty="0"/>
              <a:t> </a:t>
            </a:r>
            <a:r>
              <a:rPr lang="ko-KR" altLang="en-US" dirty="0" err="1"/>
              <a:t>페트롤의</a:t>
            </a:r>
            <a:r>
              <a:rPr lang="ko-KR" altLang="en-US" dirty="0"/>
              <a:t> 랭킹자료의 컨텐츠 제목을 </a:t>
            </a:r>
            <a:r>
              <a:rPr lang="ko-KR" altLang="en-US" dirty="0" err="1"/>
              <a:t>키값으로</a:t>
            </a:r>
            <a:r>
              <a:rPr lang="ko-KR" altLang="en-US" dirty="0"/>
              <a:t> 하여 두 데이터셋을 </a:t>
            </a:r>
            <a:r>
              <a:rPr lang="ko-KR" altLang="en-US" dirty="0" err="1"/>
              <a:t>머지하여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71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본격적으로 </a:t>
            </a:r>
            <a:r>
              <a:rPr lang="ko-KR" altLang="en-US" dirty="0" err="1"/>
              <a:t>넷플릭스와</a:t>
            </a:r>
            <a:r>
              <a:rPr lang="ko-KR" altLang="en-US" dirty="0"/>
              <a:t>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관계에 대해서 분석을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31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흐름은 다음과 같고</a:t>
            </a:r>
            <a:r>
              <a:rPr lang="en-US" altLang="ko-KR" dirty="0"/>
              <a:t>, </a:t>
            </a:r>
            <a:r>
              <a:rPr lang="ko-KR" altLang="en-US" dirty="0"/>
              <a:t>태그</a:t>
            </a:r>
            <a:r>
              <a:rPr lang="en-US" altLang="ko-KR" dirty="0"/>
              <a:t>.</a:t>
            </a:r>
            <a:r>
              <a:rPr lang="ko-KR" altLang="en-US" dirty="0"/>
              <a:t> 장르</a:t>
            </a:r>
            <a:r>
              <a:rPr lang="en-US" altLang="ko-KR" dirty="0"/>
              <a:t>, </a:t>
            </a:r>
            <a:r>
              <a:rPr lang="ko-KR" altLang="en-US" dirty="0"/>
              <a:t>시청연령은 영화와 </a:t>
            </a:r>
            <a:r>
              <a:rPr lang="en-US" altLang="ko-KR" dirty="0"/>
              <a:t>tv</a:t>
            </a:r>
            <a:r>
              <a:rPr lang="ko-KR" altLang="en-US" dirty="0"/>
              <a:t>로 나누어 진행했습니다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53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넷플릭스</a:t>
            </a:r>
            <a:r>
              <a:rPr lang="ko-KR" altLang="en-US" dirty="0"/>
              <a:t> 출시일과 시청수의 분석을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33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왼쪽 그래프는 업데이트 분포를 확인해 본 것이고</a:t>
            </a:r>
            <a:r>
              <a:rPr lang="en-US" altLang="ko-KR" dirty="0"/>
              <a:t>, </a:t>
            </a:r>
            <a:r>
              <a:rPr lang="ko-KR" altLang="en-US" dirty="0"/>
              <a:t>오른쪽은 출시시기에 따른 </a:t>
            </a:r>
            <a:r>
              <a:rPr lang="ko-KR" altLang="en-US" dirty="0" err="1"/>
              <a:t>시청수를</a:t>
            </a:r>
            <a:r>
              <a:rPr lang="ko-KR" altLang="en-US" dirty="0"/>
              <a:t> 확인한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보시면 </a:t>
            </a:r>
            <a:r>
              <a:rPr lang="en-US" altLang="ko-KR" dirty="0"/>
              <a:t>15</a:t>
            </a:r>
            <a:r>
              <a:rPr lang="ko-KR" altLang="en-US" dirty="0"/>
              <a:t>년도와 </a:t>
            </a:r>
            <a:r>
              <a:rPr lang="en-US" altLang="ko-KR" dirty="0"/>
              <a:t>20</a:t>
            </a:r>
            <a:r>
              <a:rPr lang="ko-KR" altLang="en-US" dirty="0"/>
              <a:t>년도에 많은 콘텐츠를 출시를 했지만</a:t>
            </a:r>
            <a:r>
              <a:rPr lang="en-US" altLang="ko-KR" dirty="0"/>
              <a:t>, </a:t>
            </a:r>
            <a:r>
              <a:rPr lang="ko-KR" altLang="en-US" dirty="0"/>
              <a:t>높은 </a:t>
            </a:r>
            <a:r>
              <a:rPr lang="ko-KR" altLang="en-US" dirty="0" err="1"/>
              <a:t>시청수를</a:t>
            </a:r>
            <a:r>
              <a:rPr lang="ko-KR" altLang="en-US" dirty="0"/>
              <a:t> 달성한 년도는 </a:t>
            </a:r>
            <a:r>
              <a:rPr lang="en-US" altLang="ko-KR" dirty="0"/>
              <a:t>17</a:t>
            </a:r>
            <a:r>
              <a:rPr lang="ko-KR" altLang="en-US" dirty="0"/>
              <a:t>년도와 </a:t>
            </a:r>
            <a:r>
              <a:rPr lang="en-US" altLang="ko-KR" dirty="0"/>
              <a:t>20</a:t>
            </a:r>
            <a:r>
              <a:rPr lang="ko-KR" altLang="en-US" dirty="0"/>
              <a:t>년도 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월에 컨텐츠를 많이 </a:t>
            </a:r>
            <a:r>
              <a:rPr lang="ko-KR" altLang="en-US" dirty="0" err="1"/>
              <a:t>출시히였지만</a:t>
            </a:r>
            <a:r>
              <a:rPr lang="en-US" altLang="ko-KR" dirty="0"/>
              <a:t>, </a:t>
            </a:r>
            <a:r>
              <a:rPr lang="ko-KR" altLang="en-US" dirty="0"/>
              <a:t>시청수가 높은 월은 </a:t>
            </a:r>
            <a:r>
              <a:rPr lang="en-US" altLang="ko-KR" dirty="0"/>
              <a:t>10</a:t>
            </a:r>
            <a:r>
              <a:rPr lang="ko-KR" altLang="en-US" dirty="0"/>
              <a:t>월이 더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일별로 보면 </a:t>
            </a:r>
            <a:r>
              <a:rPr lang="en-US" altLang="ko-KR" dirty="0"/>
              <a:t>14</a:t>
            </a:r>
            <a:r>
              <a:rPr lang="ko-KR" altLang="en-US" dirty="0"/>
              <a:t>일에 많이 출시하였지만</a:t>
            </a:r>
            <a:r>
              <a:rPr lang="en-US" altLang="ko-KR" dirty="0"/>
              <a:t>, </a:t>
            </a:r>
            <a:r>
              <a:rPr lang="ko-KR" altLang="en-US" dirty="0"/>
              <a:t>시청수가 높은 일은 </a:t>
            </a:r>
            <a:r>
              <a:rPr lang="en-US" altLang="ko-KR" dirty="0"/>
              <a:t>22~25</a:t>
            </a:r>
            <a:r>
              <a:rPr lang="ko-KR" altLang="en-US" dirty="0"/>
              <a:t>일에 출시한 컨텐츠들이 더 높은 </a:t>
            </a:r>
            <a:r>
              <a:rPr lang="ko-KR" altLang="en-US" dirty="0" err="1"/>
              <a:t>시청수를</a:t>
            </a:r>
            <a:r>
              <a:rPr lang="ko-KR" altLang="en-US" dirty="0"/>
              <a:t> 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직장인들의 월급날이 지나고</a:t>
            </a:r>
            <a:r>
              <a:rPr lang="en-US" altLang="ko-KR" dirty="0"/>
              <a:t>, </a:t>
            </a:r>
            <a:r>
              <a:rPr lang="ko-KR" altLang="en-US" dirty="0"/>
              <a:t>달의 막바지이기 때문인 것으로 예상됩니다</a:t>
            </a:r>
            <a:endParaRPr lang="en-US" altLang="ko-KR" dirty="0"/>
          </a:p>
          <a:p>
            <a:r>
              <a:rPr lang="ko-KR" altLang="en-US" dirty="0"/>
              <a:t>결론을 내리자면</a:t>
            </a:r>
            <a:r>
              <a:rPr lang="en-US" altLang="ko-KR" dirty="0"/>
              <a:t> </a:t>
            </a:r>
            <a:r>
              <a:rPr lang="ko-KR" altLang="en-US" dirty="0"/>
              <a:t>출시가 빨리 되었다고 시청 수가 높은 것은 아닌 것으로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요일을 한번 분석해보았습니다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1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들어가기 앞서 저희 팀을 소개하겠습니다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7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데이터셋을 살펴보면 </a:t>
            </a:r>
            <a:r>
              <a:rPr lang="en-US" altLang="ko-KR" dirty="0"/>
              <a:t>4</a:t>
            </a:r>
            <a:r>
              <a:rPr lang="ko-KR" altLang="en-US" dirty="0"/>
              <a:t>월의 </a:t>
            </a:r>
            <a:r>
              <a:rPr lang="ko-KR" altLang="en-US" dirty="0" err="1"/>
              <a:t>화요일값이</a:t>
            </a:r>
            <a:r>
              <a:rPr lang="ko-KR" altLang="en-US" dirty="0"/>
              <a:t> 높은 업데이트 컨텐츠 수를 확인 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기업 내부 </a:t>
            </a:r>
            <a:r>
              <a:rPr lang="ko-KR" altLang="en-US" dirty="0" err="1"/>
              <a:t>결정에의한</a:t>
            </a:r>
            <a:r>
              <a:rPr lang="ko-KR" altLang="en-US" dirty="0"/>
              <a:t> 특이 케이스라고 판단하여 </a:t>
            </a:r>
            <a:r>
              <a:rPr lang="en-US" altLang="ko-KR" dirty="0"/>
              <a:t>4</a:t>
            </a:r>
            <a:r>
              <a:rPr lang="ko-KR" altLang="en-US" dirty="0"/>
              <a:t>월의 평균치로 값을 대체하여 </a:t>
            </a:r>
            <a:r>
              <a:rPr lang="ko-KR" altLang="en-US" dirty="0" err="1"/>
              <a:t>요일별</a:t>
            </a:r>
            <a:r>
              <a:rPr lang="ko-KR" altLang="en-US" dirty="0"/>
              <a:t> 컨텐츠 업로드 분포를 확인하여 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6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이상치 처리 전의 차트와 이상치 처리 후의 차트를 보시면 순위가 </a:t>
            </a:r>
            <a:r>
              <a:rPr lang="ko-KR" altLang="en-US" dirty="0" err="1"/>
              <a:t>바뀐것을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 차트를 기준으로 결론을 내리면 수요일과 금요일에 컨텐츠 업로드수가 많은데 이는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고객들이 장소</a:t>
            </a:r>
            <a:r>
              <a:rPr lang="en-US" altLang="ko-KR" dirty="0"/>
              <a:t>, </a:t>
            </a:r>
            <a:r>
              <a:rPr lang="ko-KR" altLang="en-US" dirty="0"/>
              <a:t>시간 제약없이 컨텐츠를 즐길 수 있는 금요일에서 일요일을 준비하는 마케팅의 전략으로 금요일</a:t>
            </a:r>
            <a:r>
              <a:rPr lang="en-US" altLang="ko-KR" dirty="0"/>
              <a:t>, </a:t>
            </a:r>
            <a:r>
              <a:rPr lang="ko-KR" altLang="en-US" dirty="0"/>
              <a:t>목요일에 기존 다른 채널에서 좋은 평가를 받거나 인기가 많은 컨텐츠를 </a:t>
            </a:r>
            <a:r>
              <a:rPr lang="ko-KR" altLang="en-US" dirty="0" err="1"/>
              <a:t>넷플릭스에</a:t>
            </a:r>
            <a:r>
              <a:rPr lang="ko-KR" altLang="en-US" dirty="0"/>
              <a:t> 출시했다고 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370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출시된 컨텐츠 수를 봤을 때는 수요일 금요일이 많았으나 </a:t>
            </a:r>
            <a:r>
              <a:rPr lang="ko-KR" altLang="en-US" dirty="0" err="1"/>
              <a:t>시청수</a:t>
            </a:r>
            <a:r>
              <a:rPr lang="ko-KR" altLang="en-US" dirty="0"/>
              <a:t> 기준으로 보면 목요일과 금요일이 높은 </a:t>
            </a:r>
            <a:r>
              <a:rPr lang="ko-KR" altLang="en-US" dirty="0" err="1"/>
              <a:t>시청수를</a:t>
            </a:r>
            <a:r>
              <a:rPr lang="ko-KR" altLang="en-US" dirty="0"/>
              <a:t> 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대다수의 구독자의 휴일을 공략하는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99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상영국가와 </a:t>
            </a:r>
            <a:r>
              <a:rPr lang="ko-KR" altLang="en-US" dirty="0" err="1"/>
              <a:t>시청수와의</a:t>
            </a:r>
            <a:r>
              <a:rPr lang="ko-KR" altLang="en-US" dirty="0"/>
              <a:t> 분석을 시작하겠습니다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19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Countries of service</a:t>
            </a:r>
            <a:r>
              <a:rPr lang="ko-KR" altLang="en-US" dirty="0"/>
              <a:t>란 각 콘텐츠가 어디서에서 상영되고 있는지를 알려주는 변수이고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해당 컨텐츠가 상영되고 있는 나라의 개수를 나타내는 </a:t>
            </a:r>
            <a:r>
              <a:rPr lang="en-US" altLang="ko-KR" dirty="0"/>
              <a:t>country count </a:t>
            </a:r>
            <a:r>
              <a:rPr lang="ko-KR" altLang="en-US" dirty="0"/>
              <a:t>라는 변수를 생성하여 상영 국가 수와 </a:t>
            </a:r>
            <a:r>
              <a:rPr lang="ko-KR" altLang="en-US" dirty="0" err="1"/>
              <a:t>시청수간의</a:t>
            </a:r>
            <a:r>
              <a:rPr lang="ko-KR" altLang="en-US" dirty="0"/>
              <a:t> 상관성을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관계를 확인하기위해 </a:t>
            </a:r>
            <a:r>
              <a:rPr lang="ko-KR" altLang="en-US" dirty="0" err="1"/>
              <a:t>산점도와</a:t>
            </a:r>
            <a:r>
              <a:rPr lang="ko-KR" altLang="en-US" dirty="0"/>
              <a:t> 상관계수를 작성했고</a:t>
            </a:r>
          </a:p>
          <a:p>
            <a:r>
              <a:rPr lang="ko-KR" altLang="en-US" dirty="0"/>
              <a:t>결과 상관계수는 </a:t>
            </a:r>
            <a:r>
              <a:rPr lang="en-US" altLang="ko-KR" dirty="0"/>
              <a:t>0.26</a:t>
            </a:r>
            <a:r>
              <a:rPr lang="ko-KR" altLang="en-US" dirty="0"/>
              <a:t>정도로 낮게 나왔고</a:t>
            </a:r>
            <a:r>
              <a:rPr lang="en-US" altLang="ko-KR" dirty="0"/>
              <a:t>, </a:t>
            </a:r>
            <a:r>
              <a:rPr lang="ko-KR" altLang="en-US" dirty="0" err="1"/>
              <a:t>산점도</a:t>
            </a:r>
            <a:r>
              <a:rPr lang="ko-KR" altLang="en-US" dirty="0"/>
              <a:t> 또한 상영국가수가 많은 부분에 많은 컨텐츠들이 있는 것으로 확인되었습니다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번을 보시면 </a:t>
            </a:r>
            <a:r>
              <a:rPr lang="ko-KR" altLang="en-US" dirty="0" err="1"/>
              <a:t>산점도와</a:t>
            </a:r>
            <a:r>
              <a:rPr lang="ko-KR" altLang="en-US" dirty="0"/>
              <a:t> 회귀선을 확인하여 봤을 때 아주 약한 양의 상관관계가 있다고 볼 수 있었습니다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번을 보시면 상영국가수의 빈도를 확인 하였을 때는 상영국가수가 적거나 많은 쌍봉형태의 바차트가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51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전체 콘텐츠의 상영국가의 빈도는 어떻게 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간단하게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활용하여 </a:t>
            </a:r>
            <a:r>
              <a:rPr lang="ko-KR" altLang="en-US" dirty="0" err="1"/>
              <a:t>시각화하였을</a:t>
            </a:r>
            <a:r>
              <a:rPr lang="ko-KR" altLang="en-US" dirty="0"/>
              <a:t> 때 미국이 앞도적으로 많아 보였습니다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61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자세히 보니 오른쪽 파이차트의 전체 콘텐츠의 상영국가의 빈도수를 보면 미국이 가장 많았고</a:t>
            </a:r>
            <a:r>
              <a:rPr lang="en-US" altLang="ko-KR" dirty="0"/>
              <a:t>, </a:t>
            </a:r>
            <a:r>
              <a:rPr lang="ko-KR" altLang="en-US" dirty="0" err="1"/>
              <a:t>그외의</a:t>
            </a:r>
            <a:r>
              <a:rPr lang="ko-KR" altLang="en-US" dirty="0"/>
              <a:t> </a:t>
            </a:r>
            <a:r>
              <a:rPr lang="ko-KR" altLang="en-US" dirty="0" err="1"/>
              <a:t>다른나라는</a:t>
            </a:r>
            <a:r>
              <a:rPr lang="ko-KR" altLang="en-US" dirty="0"/>
              <a:t> 거의 비슷한 빈도를 가지고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10</a:t>
            </a:r>
            <a:r>
              <a:rPr lang="ko-KR" altLang="en-US" dirty="0"/>
              <a:t>개의 콘텐츠의 상영국가 빈도는 </a:t>
            </a:r>
            <a:r>
              <a:rPr lang="en-US" altLang="ko-KR" dirty="0"/>
              <a:t>36</a:t>
            </a:r>
            <a:r>
              <a:rPr lang="ko-KR" altLang="en-US" dirty="0"/>
              <a:t>개의 국가가 거의 다 포함되어 각 나라별 빈도 수에 차이가 없는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35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맵플롯을</a:t>
            </a:r>
            <a:r>
              <a:rPr lang="ko-KR" altLang="en-US" dirty="0"/>
              <a:t> 활용하여서 시각화도 진행해보았습니다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0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부분의 차이를 더 확실하게 보이기 위해 바차트를 다시 그려보았고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전체 서비스 제공 국가들과 시청 수 기준 상위 </a:t>
            </a:r>
            <a:r>
              <a:rPr lang="en-US" altLang="ko-KR" dirty="0"/>
              <a:t>10</a:t>
            </a:r>
            <a:r>
              <a:rPr lang="ko-KR" altLang="en-US" dirty="0"/>
              <a:t>개 컨텐츠의 서비스 제공 국가들과 다른 점이 있는지 확인하기 위하여 체크리스트를 활용하여 유사도를 확인해보았습니다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유사도 측정 결과 </a:t>
            </a:r>
            <a:r>
              <a:rPr lang="en-US" altLang="ko-KR" dirty="0"/>
              <a:t>1 </a:t>
            </a:r>
            <a:r>
              <a:rPr lang="ko-KR" altLang="en-US" dirty="0"/>
              <a:t>로 빈도수가 높은 서비스 제공 국가들은 순위의 차이는 있지만 </a:t>
            </a:r>
            <a:r>
              <a:rPr lang="en-US" altLang="ko-KR" dirty="0"/>
              <a:t>top </a:t>
            </a:r>
            <a:r>
              <a:rPr lang="ko-KR" altLang="en-US" dirty="0"/>
              <a:t>컨텐츠를 대부분 상영하는 것을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이 부분만으로는 상영국가와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관계를 확인하기에는 어려움이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32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제작국을 한번 보기로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043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팀명은</a:t>
            </a:r>
            <a:r>
              <a:rPr lang="ko-KR" altLang="en-US" dirty="0"/>
              <a:t> 그것이 </a:t>
            </a:r>
            <a:r>
              <a:rPr lang="ko-KR" altLang="en-US" dirty="0" err="1"/>
              <a:t>알고싶다</a:t>
            </a:r>
            <a:r>
              <a:rPr lang="ko-KR" altLang="en-US" dirty="0"/>
              <a:t> 입니다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31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제작국의 분포는 어떻게 될까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9668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콘텐츠를 </a:t>
            </a:r>
            <a:r>
              <a:rPr lang="ko-KR" altLang="en-US" dirty="0" err="1"/>
              <a:t>확인햇을</a:t>
            </a:r>
            <a:r>
              <a:rPr lang="ko-KR" altLang="en-US" dirty="0"/>
              <a:t> 때 당연하게도 미국이 가장 많았고</a:t>
            </a:r>
            <a:r>
              <a:rPr lang="en-US" altLang="ko-KR" dirty="0"/>
              <a:t>, </a:t>
            </a:r>
            <a:r>
              <a:rPr lang="ko-KR" altLang="en-US" dirty="0"/>
              <a:t>다음으로 영국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한국 순으로 뒤를 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100</a:t>
            </a:r>
            <a:r>
              <a:rPr lang="ko-KR" altLang="en-US" dirty="0"/>
              <a:t>개의 콘텐츠의 제작국의 비율은 얼마일까 </a:t>
            </a:r>
          </a:p>
          <a:p>
            <a:endParaRPr lang="ko-KR" altLang="en-US" dirty="0"/>
          </a:p>
          <a:p>
            <a:r>
              <a:rPr lang="ko-KR" altLang="en-US" dirty="0"/>
              <a:t>오른쪽 파이차트를 보시면 미국의 비율 변동은 별로 없었고</a:t>
            </a:r>
            <a:r>
              <a:rPr lang="en-US" altLang="ko-KR" dirty="0"/>
              <a:t>, </a:t>
            </a:r>
            <a:r>
              <a:rPr lang="ko-KR" altLang="en-US" dirty="0"/>
              <a:t>여기서 신기하게 영국</a:t>
            </a:r>
            <a:r>
              <a:rPr lang="en-US" altLang="ko-KR" dirty="0"/>
              <a:t>, </a:t>
            </a:r>
            <a:r>
              <a:rPr lang="ko-KR" altLang="en-US" dirty="0"/>
              <a:t>일본을 제치고</a:t>
            </a:r>
            <a:r>
              <a:rPr lang="en-US" altLang="ko-KR" dirty="0"/>
              <a:t>, </a:t>
            </a:r>
            <a:r>
              <a:rPr lang="ko-KR" altLang="en-US" dirty="0"/>
              <a:t>한국이 만든 콘텐츠 중 </a:t>
            </a:r>
            <a:r>
              <a:rPr lang="en-US" altLang="ko-KR" dirty="0"/>
              <a:t>top 100</a:t>
            </a:r>
            <a:r>
              <a:rPr lang="ko-KR" altLang="en-US" dirty="0"/>
              <a:t>에 든 작품이 꽤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64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여기서 흥미로운 점은</a:t>
            </a:r>
            <a:endParaRPr lang="en-US" altLang="ko-KR" dirty="0"/>
          </a:p>
          <a:p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한국은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제작량이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많지 않은데 탑순위에 계속 있다는 점이 흥미롭고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, 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스페인 또한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, 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총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43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개밖에 제작을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안했는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데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100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위 안에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4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개나 포함되어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4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위에 있는 점입니다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.</a:t>
            </a:r>
            <a:endParaRPr lang="ko-KR" altLang="en-US" dirty="0">
              <a:solidFill>
                <a:srgbClr val="191B27"/>
              </a:solidFill>
              <a:effectLst/>
              <a:latin typeface="YAEkYfu2ia4 0"/>
            </a:endParaRPr>
          </a:p>
          <a:p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스페인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제작량은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프랑스랑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약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2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배정도 차이나는 데 오히려 프랑스보다 더 높은 순위에 들었다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.</a:t>
            </a:r>
            <a:endParaRPr lang="ko-KR" altLang="en-US" dirty="0">
              <a:solidFill>
                <a:srgbClr val="191B27"/>
              </a:solidFill>
              <a:effectLst/>
              <a:latin typeface="YAEkYfu2ia4 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230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부분을 </a:t>
            </a:r>
            <a:r>
              <a:rPr lang="ko-KR" altLang="en-US" dirty="0" err="1"/>
              <a:t>맵플롯을</a:t>
            </a:r>
            <a:r>
              <a:rPr lang="ko-KR" altLang="en-US" dirty="0"/>
              <a:t> 이용하여 빈도를 확인해보았습니다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이를 통해서 제작국과 시청 수는 어느정도 연관이 있는 것으로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17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태그와 </a:t>
            </a:r>
            <a:r>
              <a:rPr lang="ko-KR" altLang="en-US" dirty="0" err="1"/>
              <a:t>시청수간의</a:t>
            </a:r>
            <a:r>
              <a:rPr lang="ko-KR" altLang="en-US" dirty="0"/>
              <a:t> 분석을 진행하겠습니다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640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콘텐츠에 포함된 태그의 수를 확인하는 </a:t>
            </a:r>
            <a:r>
              <a:rPr lang="en-US" altLang="ko-KR" dirty="0" err="1"/>
              <a:t>tag_count</a:t>
            </a:r>
            <a:r>
              <a:rPr lang="ko-KR" altLang="en-US" dirty="0"/>
              <a:t>라는 변수를 새로 만들어서 분석에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먼저 태그 수와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관계를 </a:t>
            </a:r>
            <a:r>
              <a:rPr lang="ko-KR" altLang="en-US" dirty="0" err="1"/>
              <a:t>산점도와</a:t>
            </a:r>
            <a:r>
              <a:rPr lang="ko-KR" altLang="en-US" dirty="0"/>
              <a:t> 상관계수를 확인해 보았을 때</a:t>
            </a:r>
            <a:r>
              <a:rPr lang="en-US" altLang="ko-KR" dirty="0"/>
              <a:t>, </a:t>
            </a:r>
            <a:r>
              <a:rPr lang="ko-KR" altLang="en-US" dirty="0"/>
              <a:t>처음에 저희가 생각한 태그수가 많으면 시청수가 많을 것이라는 예상과 다르게 </a:t>
            </a:r>
            <a:endParaRPr lang="en-US" altLang="ko-KR" dirty="0"/>
          </a:p>
          <a:p>
            <a:r>
              <a:rPr lang="ko-KR" altLang="en-US" dirty="0"/>
              <a:t> 상관계수가 </a:t>
            </a:r>
            <a:r>
              <a:rPr lang="en-US" altLang="ko-KR" dirty="0"/>
              <a:t>0.07</a:t>
            </a:r>
            <a:r>
              <a:rPr lang="ko-KR" altLang="en-US" dirty="0"/>
              <a:t>정도로 매우 낮게 </a:t>
            </a:r>
            <a:r>
              <a:rPr lang="ko-KR" altLang="en-US" dirty="0" err="1"/>
              <a:t>나왓고</a:t>
            </a:r>
            <a:r>
              <a:rPr lang="en-US" altLang="ko-KR" dirty="0"/>
              <a:t>, </a:t>
            </a:r>
            <a:r>
              <a:rPr lang="ko-KR" altLang="en-US" dirty="0" err="1"/>
              <a:t>산점도도</a:t>
            </a:r>
            <a:r>
              <a:rPr lang="ko-KR" altLang="en-US" dirty="0"/>
              <a:t> 확인한 결과 특별한 규칙을 볼 수 없었습니다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태그 수와 </a:t>
            </a:r>
            <a:r>
              <a:rPr lang="ko-KR" altLang="en-US" dirty="0" err="1"/>
              <a:t>시청수</a:t>
            </a:r>
            <a:r>
              <a:rPr lang="ko-KR" altLang="en-US" dirty="0"/>
              <a:t> 간의 연관성은 </a:t>
            </a:r>
            <a:r>
              <a:rPr lang="ko-KR" altLang="en-US" dirty="0" err="1"/>
              <a:t>없어보였습니다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109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태그와 </a:t>
            </a:r>
            <a:r>
              <a:rPr lang="ko-KR" altLang="en-US" dirty="0" err="1"/>
              <a:t>시청수간의</a:t>
            </a:r>
            <a:r>
              <a:rPr lang="ko-KR" altLang="en-US" dirty="0"/>
              <a:t> 관계는 어떻게 될까</a:t>
            </a:r>
            <a:endParaRPr lang="en-US" altLang="ko-KR" dirty="0"/>
          </a:p>
          <a:p>
            <a:r>
              <a:rPr lang="ko-KR" altLang="en-US" dirty="0"/>
              <a:t>일단 전체 태그들의 빈도를 기준으로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간단하게 작성한 결과</a:t>
            </a:r>
            <a:endParaRPr lang="en-US" altLang="ko-KR" dirty="0"/>
          </a:p>
          <a:p>
            <a:r>
              <a:rPr lang="ko-KR" altLang="en-US" dirty="0"/>
              <a:t>코미디와 드라마가 </a:t>
            </a:r>
            <a:r>
              <a:rPr lang="ko-KR" altLang="en-US" dirty="0" err="1"/>
              <a:t>눈에띄게</a:t>
            </a:r>
            <a:r>
              <a:rPr lang="ko-KR" altLang="en-US" dirty="0"/>
              <a:t> 빈도가 높아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21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빈도의 비율을 확인하기 위해 파이차트를 그려보았습니다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태그들의 빈도에서 코미디와 드라마 부분의 태그들이 상위 빈도를 가지고 잇는 것으로 확인되었고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태그들을 확인한 결과 </a:t>
            </a:r>
            <a:r>
              <a:rPr lang="en-US" altLang="ko-KR" dirty="0"/>
              <a:t>us movie</a:t>
            </a:r>
            <a:r>
              <a:rPr lang="ko-KR" altLang="en-US" dirty="0"/>
              <a:t>라는</a:t>
            </a:r>
            <a:r>
              <a:rPr lang="en-US" altLang="ko-KR" dirty="0"/>
              <a:t> </a:t>
            </a:r>
            <a:r>
              <a:rPr lang="ko-KR" altLang="en-US" dirty="0"/>
              <a:t>태그가 압도적으로 높게 나왔습니다</a:t>
            </a:r>
            <a:r>
              <a:rPr lang="en-US" altLang="ko-KR" dirty="0"/>
              <a:t>. </a:t>
            </a:r>
            <a:r>
              <a:rPr lang="ko-KR" altLang="en-US" dirty="0"/>
              <a:t>다음으로 코미디가 있었고</a:t>
            </a:r>
            <a:r>
              <a:rPr lang="en-US" altLang="ko-KR" dirty="0"/>
              <a:t>, </a:t>
            </a:r>
            <a:r>
              <a:rPr lang="ko-KR" altLang="en-US" dirty="0"/>
              <a:t>전체 태그 빈도 상위에 있던 액션 태그의 순위가 많이 </a:t>
            </a:r>
            <a:r>
              <a:rPr lang="ko-KR" altLang="en-US" dirty="0" err="1"/>
              <a:t>밀린것으로</a:t>
            </a:r>
            <a:r>
              <a:rPr lang="ko-KR" altLang="en-US" dirty="0"/>
              <a:t>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815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차이를 보기위해서 바차트를 활용하여 시각화를 진행하였고</a:t>
            </a:r>
            <a:r>
              <a:rPr lang="en-US" altLang="ko-KR" dirty="0"/>
              <a:t>, </a:t>
            </a:r>
            <a:r>
              <a:rPr lang="ko-KR" altLang="en-US" dirty="0"/>
              <a:t>앞에서 본 것과 같이 전체 태그 빈도수에서는 코미디 드라마가 상위에 있었고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태그에서는 </a:t>
            </a:r>
            <a:r>
              <a:rPr lang="en-US" altLang="ko-KR" dirty="0"/>
              <a:t>us movie</a:t>
            </a:r>
            <a:r>
              <a:rPr lang="ko-KR" altLang="en-US" dirty="0"/>
              <a:t>가 압도적으로 많은 빈도를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태그의 빈도와 상위 태그의 빈도는 어느정도 유사도를 가지고 있는지를 확인하기 위해서 체크리스트를 활용하여 유사도를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확인결과 </a:t>
            </a:r>
            <a:r>
              <a:rPr lang="en-US" altLang="ko-KR" dirty="0"/>
              <a:t>0.85</a:t>
            </a:r>
            <a:r>
              <a:rPr lang="ko-KR" altLang="en-US" dirty="0"/>
              <a:t>로 매우 높은 유사도를 가지고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특정 태그들이 상위 </a:t>
            </a:r>
            <a:r>
              <a:rPr lang="ko-KR" altLang="en-US" dirty="0" err="1"/>
              <a:t>시청수와</a:t>
            </a:r>
            <a:r>
              <a:rPr lang="ko-KR" altLang="en-US" dirty="0"/>
              <a:t> 어느정도 연관이 있다고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42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tv </a:t>
            </a:r>
            <a:r>
              <a:rPr lang="ko-KR" altLang="en-US" dirty="0"/>
              <a:t>태그와 시청 수간의 분석을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흐름은 영화 태그를 분석한 것과 동일하기 때문에 시간관계상 시각화 자료를 간단하게 설명하고 결론을 확인해보겠습니다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82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팀원은 다음과 같고</a:t>
            </a:r>
            <a:r>
              <a:rPr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35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분석방법과 동일하게 먼저 </a:t>
            </a:r>
            <a:r>
              <a:rPr lang="ko-KR" altLang="en-US" dirty="0" err="1"/>
              <a:t>산점도와</a:t>
            </a:r>
            <a:r>
              <a:rPr lang="ko-KR" altLang="en-US" dirty="0"/>
              <a:t> 상관계수를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상관계수는 </a:t>
            </a:r>
            <a:r>
              <a:rPr lang="en-US" altLang="ko-KR" dirty="0"/>
              <a:t>0.04</a:t>
            </a:r>
            <a:r>
              <a:rPr lang="ko-KR" altLang="en-US" dirty="0"/>
              <a:t>정도 이고 </a:t>
            </a:r>
            <a:r>
              <a:rPr lang="ko-KR" altLang="en-US" dirty="0" err="1"/>
              <a:t>산점도또한</a:t>
            </a:r>
            <a:r>
              <a:rPr lang="ko-KR" altLang="en-US" dirty="0"/>
              <a:t> 규칙을 발견하기 </a:t>
            </a:r>
            <a:r>
              <a:rPr lang="ko-KR" altLang="en-US" dirty="0" err="1"/>
              <a:t>어려워보였습니다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영화와 마찬가지로 </a:t>
            </a:r>
            <a:r>
              <a:rPr lang="ko-KR" altLang="en-US" dirty="0" err="1"/>
              <a:t>태그수와</a:t>
            </a:r>
            <a:r>
              <a:rPr lang="ko-KR" altLang="en-US" dirty="0"/>
              <a:t> </a:t>
            </a:r>
            <a:r>
              <a:rPr lang="ko-KR" altLang="en-US" dirty="0" err="1"/>
              <a:t>시청수간의</a:t>
            </a:r>
            <a:r>
              <a:rPr lang="ko-KR" altLang="en-US" dirty="0"/>
              <a:t> 연관성은 </a:t>
            </a:r>
            <a:r>
              <a:rPr lang="ko-KR" altLang="en-US" dirty="0" err="1"/>
              <a:t>없어보였습니다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78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tv show </a:t>
            </a:r>
            <a:r>
              <a:rPr lang="ko-KR" altLang="en-US" dirty="0"/>
              <a:t>태그들의 빈도를 가지고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작성해보았고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TV </a:t>
            </a:r>
            <a:r>
              <a:rPr lang="ko-KR" altLang="en-US" dirty="0"/>
              <a:t>드라마와 </a:t>
            </a:r>
            <a:r>
              <a:rPr lang="en-US" altLang="ko-KR" dirty="0"/>
              <a:t>tv </a:t>
            </a:r>
            <a:r>
              <a:rPr lang="ko-KR" altLang="en-US" dirty="0"/>
              <a:t>프로그램이 다른 태그들보다 압도적으로 많아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133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비율을 확인하기위해서 파이차트를 그려보았고</a:t>
            </a:r>
            <a:r>
              <a:rPr lang="en-US" altLang="ko-KR" dirty="0"/>
              <a:t>, </a:t>
            </a:r>
            <a:r>
              <a:rPr lang="ko-KR" altLang="en-US" dirty="0" err="1"/>
              <a:t>워드클라우드의</a:t>
            </a:r>
            <a:r>
              <a:rPr lang="ko-KR" altLang="en-US" dirty="0"/>
              <a:t> 결과와 비슷하게 전체 </a:t>
            </a:r>
            <a:r>
              <a:rPr lang="en-US" altLang="ko-KR" dirty="0"/>
              <a:t>tv </a:t>
            </a:r>
            <a:r>
              <a:rPr lang="ko-KR" altLang="en-US" dirty="0"/>
              <a:t>쇼 태그들의 빈도는 </a:t>
            </a:r>
            <a:r>
              <a:rPr lang="en-US" altLang="ko-KR" dirty="0"/>
              <a:t>tv </a:t>
            </a:r>
            <a:r>
              <a:rPr lang="ko-KR" altLang="en-US" dirty="0"/>
              <a:t>드라마와 </a:t>
            </a:r>
            <a:r>
              <a:rPr lang="en-US" altLang="ko-KR" dirty="0"/>
              <a:t>tv </a:t>
            </a:r>
            <a:r>
              <a:rPr lang="ko-KR" altLang="en-US" dirty="0"/>
              <a:t>프로그램이라는 태그가 높은 순위를 차지하고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콘텐츠들의 태그들을 보았을 때 전체 태그의 순위와 다르게 </a:t>
            </a:r>
            <a:r>
              <a:rPr lang="en-US" altLang="ko-KR" dirty="0"/>
              <a:t>us tv</a:t>
            </a:r>
            <a:r>
              <a:rPr lang="ko-KR" altLang="en-US" dirty="0"/>
              <a:t>쇼가 제일 많은 빈도를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434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차이를 확인하기 위해서 바차트를 활용하여 시각화를 진행하였고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예상한대로 전체 태그 빈도에서</a:t>
            </a:r>
            <a:r>
              <a:rPr lang="en-US" altLang="ko-KR" dirty="0"/>
              <a:t> </a:t>
            </a:r>
            <a:r>
              <a:rPr lang="ko-KR" altLang="en-US" dirty="0"/>
              <a:t>압도적으로 </a:t>
            </a:r>
            <a:r>
              <a:rPr lang="en-US" altLang="ko-KR" dirty="0"/>
              <a:t>tv </a:t>
            </a:r>
            <a:r>
              <a:rPr lang="ko-KR" altLang="en-US" dirty="0"/>
              <a:t>드라마가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시청 수 기준 상위 컨텐츠의 태그 빈도를 확인해보았을 때 </a:t>
            </a:r>
            <a:r>
              <a:rPr lang="en-US" altLang="ko-KR" dirty="0"/>
              <a:t>us tv show</a:t>
            </a:r>
            <a:r>
              <a:rPr lang="ko-KR" altLang="en-US" dirty="0"/>
              <a:t>가 제일 높은 빈도를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체크리스트를 활용하여 유사도를 확인한 결과 영화와 마찬가지로 </a:t>
            </a:r>
            <a:r>
              <a:rPr lang="en-US" altLang="ko-KR" dirty="0"/>
              <a:t>0.85</a:t>
            </a:r>
            <a:r>
              <a:rPr lang="ko-KR" altLang="en-US" dirty="0"/>
              <a:t>로 매우 높은 유사도를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결과적으로 특정 태그들이 상위 </a:t>
            </a:r>
            <a:r>
              <a:rPr lang="ko-KR" altLang="en-US" dirty="0" err="1"/>
              <a:t>시청수와</a:t>
            </a:r>
            <a:r>
              <a:rPr lang="ko-KR" altLang="en-US" dirty="0"/>
              <a:t> 연관이 있는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32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시각하기전에 </a:t>
            </a:r>
            <a:r>
              <a:rPr lang="ko-KR" altLang="en-US" dirty="0" err="1"/>
              <a:t>뷰포인트와</a:t>
            </a:r>
            <a:r>
              <a:rPr lang="ko-KR" altLang="en-US" dirty="0"/>
              <a:t> 가장 관련이 높을 것으로 예상되는 변수가 장르였습니다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TV show </a:t>
            </a:r>
            <a:r>
              <a:rPr lang="ko-KR" altLang="en-US" dirty="0"/>
              <a:t>와 </a:t>
            </a:r>
            <a:r>
              <a:rPr lang="en-US" altLang="ko-KR" dirty="0"/>
              <a:t>movie </a:t>
            </a:r>
            <a:r>
              <a:rPr lang="ko-KR" altLang="en-US" dirty="0"/>
              <a:t>별 장르에 대한 빈도수를 확인해보았더니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TV</a:t>
            </a:r>
            <a:r>
              <a:rPr lang="ko-KR" altLang="en-US" dirty="0"/>
              <a:t>에선 드라마</a:t>
            </a:r>
            <a:r>
              <a:rPr lang="en-US" altLang="ko-KR" dirty="0"/>
              <a:t>, </a:t>
            </a:r>
            <a:r>
              <a:rPr lang="ko-KR" altLang="en-US" dirty="0"/>
              <a:t>애니메이션이 많았고</a:t>
            </a:r>
          </a:p>
          <a:p>
            <a:r>
              <a:rPr lang="ko-KR" altLang="en-US" dirty="0"/>
              <a:t>영화에선 </a:t>
            </a:r>
            <a:r>
              <a:rPr lang="ko-KR" altLang="en-US" dirty="0" err="1"/>
              <a:t>코메디와</a:t>
            </a:r>
            <a:r>
              <a:rPr lang="ko-KR" altLang="en-US" dirty="0"/>
              <a:t> 드라마가 많았습니다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장르와 </a:t>
            </a:r>
            <a:r>
              <a:rPr lang="ko-KR" altLang="en-US" dirty="0" err="1"/>
              <a:t>뷰포인트의</a:t>
            </a:r>
            <a:r>
              <a:rPr lang="ko-KR" altLang="en-US" dirty="0"/>
              <a:t> 분포를 확인해보니</a:t>
            </a:r>
            <a:r>
              <a:rPr lang="en-US" altLang="ko-KR" dirty="0"/>
              <a:t>, </a:t>
            </a:r>
            <a:r>
              <a:rPr lang="ko-KR" altLang="en-US" dirty="0"/>
              <a:t>큰 차이는 없었으나</a:t>
            </a:r>
            <a:r>
              <a:rPr lang="en-US" altLang="ko-KR" dirty="0"/>
              <a:t>, </a:t>
            </a:r>
            <a:r>
              <a:rPr lang="ko-KR" altLang="en-US" dirty="0"/>
              <a:t>평균적으로 </a:t>
            </a:r>
            <a:r>
              <a:rPr lang="ko-KR" altLang="en-US" dirty="0" err="1"/>
              <a:t>티비의</a:t>
            </a:r>
            <a:r>
              <a:rPr lang="ko-KR" altLang="en-US" dirty="0"/>
              <a:t> </a:t>
            </a:r>
            <a:r>
              <a:rPr lang="ko-KR" altLang="en-US" dirty="0" err="1"/>
              <a:t>뷰포인트가</a:t>
            </a:r>
            <a:r>
              <a:rPr lang="ko-KR" altLang="en-US" dirty="0"/>
              <a:t> 더 높았습니다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064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흥미로웠던 것은 눈에 띄는 흥행작의 장르들이 가진 특성들이었습니다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소설원작으로</a:t>
            </a:r>
            <a:r>
              <a:rPr lang="ko-KR" altLang="en-US" dirty="0"/>
              <a:t> 한 영화가 흥행작 중에 많았고</a:t>
            </a:r>
            <a:r>
              <a:rPr lang="en-US" altLang="ko-KR" dirty="0"/>
              <a:t>,  </a:t>
            </a:r>
          </a:p>
          <a:p>
            <a:r>
              <a:rPr lang="ko-KR" altLang="en-US" dirty="0"/>
              <a:t>스토리보다는 자극적이거나 유쾌한 특정 분위기가 돋보이는 경향이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모험</a:t>
            </a:r>
            <a:r>
              <a:rPr lang="en-US" altLang="ko-KR" dirty="0"/>
              <a:t>, </a:t>
            </a:r>
            <a:r>
              <a:rPr lang="ko-KR" altLang="en-US" dirty="0"/>
              <a:t>스릴러 등 가볍지 않은 이야기를 다루며 과거를 배경으로 하는 특징을 가진 장르들이 흥행을 이루는 것을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 스릴러</a:t>
            </a:r>
            <a:r>
              <a:rPr lang="en-US" altLang="ko-KR" dirty="0"/>
              <a:t>, </a:t>
            </a:r>
            <a:r>
              <a:rPr lang="ko-KR" altLang="en-US" dirty="0"/>
              <a:t>범죄 </a:t>
            </a:r>
            <a:r>
              <a:rPr lang="ko-KR" altLang="en-US" dirty="0" err="1"/>
              <a:t>호러</a:t>
            </a:r>
            <a:r>
              <a:rPr lang="ko-KR" altLang="en-US" dirty="0"/>
              <a:t> 같은 다소 어둡고 침울한 장르는 포함되지 않다는 점도 흥미로웠습니다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29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계절별 장르가 </a:t>
            </a:r>
            <a:r>
              <a:rPr lang="ko-KR" altLang="en-US" dirty="0" err="1"/>
              <a:t>시청수와</a:t>
            </a:r>
            <a:r>
              <a:rPr lang="ko-KR" altLang="en-US" dirty="0"/>
              <a:t> 연관이 있는지 확인해보겠습니다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95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계절별 장르의 분포를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데이터셋에서 장르와 출시일을 가지고 출시한 장르 수를 이용하여 시각화를 진행하였고</a:t>
            </a:r>
            <a:r>
              <a:rPr lang="en-US" altLang="ko-KR" dirty="0"/>
              <a:t>, </a:t>
            </a:r>
            <a:r>
              <a:rPr lang="ko-KR" altLang="en-US" dirty="0"/>
              <a:t>점의 사이즈는 </a:t>
            </a:r>
            <a:r>
              <a:rPr lang="ko-KR" altLang="en-US" dirty="0" err="1"/>
              <a:t>시청수</a:t>
            </a:r>
            <a:r>
              <a:rPr lang="en-US" altLang="ko-KR" dirty="0"/>
              <a:t> </a:t>
            </a:r>
            <a:r>
              <a:rPr lang="ko-KR" altLang="en-US" dirty="0"/>
              <a:t>기준으로 크기를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계절은 봄</a:t>
            </a:r>
            <a:r>
              <a:rPr lang="en-US" altLang="ko-KR" dirty="0"/>
              <a:t>,</a:t>
            </a:r>
            <a:r>
              <a:rPr lang="ko-KR" altLang="en-US" dirty="0"/>
              <a:t>여름</a:t>
            </a:r>
            <a:r>
              <a:rPr lang="en-US" altLang="ko-KR" dirty="0"/>
              <a:t>,</a:t>
            </a:r>
            <a:r>
              <a:rPr lang="ko-KR" altLang="en-US" dirty="0"/>
              <a:t>가을</a:t>
            </a:r>
            <a:r>
              <a:rPr lang="en-US" altLang="ko-KR" dirty="0"/>
              <a:t>, </a:t>
            </a:r>
            <a:r>
              <a:rPr lang="ko-KR" altLang="en-US" dirty="0"/>
              <a:t>겨울 순으로 </a:t>
            </a:r>
            <a:r>
              <a:rPr lang="en-US" altLang="ko-KR" dirty="0"/>
              <a:t>1,2,3,4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범주화 하여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그래프와 표를 보면 </a:t>
            </a:r>
            <a:endParaRPr lang="en-US" altLang="ko-KR" dirty="0"/>
          </a:p>
          <a:p>
            <a:r>
              <a:rPr lang="ko-KR" altLang="en-US" dirty="0"/>
              <a:t>모든 계절에 차이는 있지만 대부분 코미디나 드라마 장르가 다른 장르보다 많이 출시한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094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시기에 따라 출시된 장르 수가 </a:t>
            </a:r>
            <a:r>
              <a:rPr lang="en-US" altLang="ko-KR" dirty="0"/>
              <a:t>viewpoint</a:t>
            </a:r>
            <a:r>
              <a:rPr lang="ko-KR" altLang="en-US" dirty="0"/>
              <a:t>에 영향이 있을까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시청수</a:t>
            </a:r>
            <a:r>
              <a:rPr lang="ko-KR" altLang="en-US" dirty="0"/>
              <a:t>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콘텐츠의 계절별 장르 분포를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해당 계절에 출시된 특정 장르수가 많다고 상위의 시청 수를 가지는 것은 아님을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691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시청연령과 시청 수와의 분석을 시작하겠습니다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20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프로젝트 진행 과정은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08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시청연령에 관한 코드표는 </a:t>
            </a:r>
            <a:r>
              <a:rPr lang="ko-KR" altLang="en-US" dirty="0" err="1"/>
              <a:t>넷플릭스가</a:t>
            </a:r>
            <a:r>
              <a:rPr lang="ko-KR" altLang="en-US" dirty="0"/>
              <a:t> 제공하는 코드표를 참고하여 작성하였고</a:t>
            </a:r>
            <a:r>
              <a:rPr lang="en-US" altLang="ko-KR" dirty="0"/>
              <a:t>, </a:t>
            </a:r>
            <a:r>
              <a:rPr lang="ko-KR" altLang="en-US" dirty="0" err="1"/>
              <a:t>결측치는</a:t>
            </a:r>
            <a:r>
              <a:rPr lang="ko-KR" altLang="en-US" dirty="0"/>
              <a:t> 다른 부분에 영향을 주지 않고 나중에 </a:t>
            </a:r>
            <a:r>
              <a:rPr lang="ko-KR" altLang="en-US" dirty="0" err="1"/>
              <a:t>채워질것을</a:t>
            </a:r>
            <a:r>
              <a:rPr lang="ko-KR" altLang="en-US" dirty="0"/>
              <a:t> 대비하여 </a:t>
            </a:r>
            <a:r>
              <a:rPr lang="en-US" altLang="ko-KR" dirty="0"/>
              <a:t>0</a:t>
            </a:r>
            <a:r>
              <a:rPr lang="ko-KR" altLang="en-US" dirty="0"/>
              <a:t>으로 처리하였습니다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905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왼쪽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시청 연령 또한 영화와 </a:t>
            </a:r>
            <a:r>
              <a:rPr lang="en-US" altLang="ko-KR" dirty="0" err="1"/>
              <a:t>tvshow</a:t>
            </a:r>
            <a:r>
              <a:rPr lang="ko-KR" altLang="en-US" dirty="0"/>
              <a:t>간의 차이가 있을 것으로 예상하여 나누어서 진행하였고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영화의 경우 </a:t>
            </a:r>
            <a:r>
              <a:rPr lang="ko-KR" altLang="en-US" dirty="0" err="1"/>
              <a:t>전체연령가와</a:t>
            </a:r>
            <a:r>
              <a:rPr lang="ko-KR" altLang="en-US" dirty="0"/>
              <a:t> 어린이 컨텐츠들이 주를 이루었습니다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오른쪽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그렇다면 시청 수 기준 상위 </a:t>
            </a:r>
            <a:r>
              <a:rPr lang="en-US" altLang="ko-KR" dirty="0"/>
              <a:t>20</a:t>
            </a:r>
            <a:r>
              <a:rPr lang="ko-KR" altLang="en-US" dirty="0"/>
              <a:t>개의 영화들의 시청연령 분포는 어떻게 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바차트를 보시면 영화 전체 데이터의 분포와 크게 다르지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영화의 경우 어린이 컨텐츠들이 상위 </a:t>
            </a:r>
            <a:r>
              <a:rPr lang="ko-KR" altLang="en-US" dirty="0" err="1"/>
              <a:t>시청수를</a:t>
            </a:r>
            <a:r>
              <a:rPr lang="ko-KR" altLang="en-US" dirty="0"/>
              <a:t> 가지는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9177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Tv </a:t>
            </a:r>
            <a:r>
              <a:rPr lang="ko-KR" altLang="en-US" dirty="0"/>
              <a:t>쇼의 경우 </a:t>
            </a:r>
            <a:r>
              <a:rPr lang="ko-KR" altLang="en-US" dirty="0" err="1"/>
              <a:t>결측치가</a:t>
            </a:r>
            <a:r>
              <a:rPr lang="ko-KR" altLang="en-US" dirty="0"/>
              <a:t> 많이 분포되어 </a:t>
            </a:r>
            <a:r>
              <a:rPr lang="ko-KR" altLang="en-US" dirty="0" err="1"/>
              <a:t>잇었고</a:t>
            </a:r>
            <a:r>
              <a:rPr lang="en-US" altLang="ko-KR" dirty="0"/>
              <a:t>, </a:t>
            </a:r>
            <a:r>
              <a:rPr lang="ko-KR" altLang="en-US" dirty="0"/>
              <a:t>이유는 </a:t>
            </a:r>
            <a:r>
              <a:rPr lang="en-US" altLang="ko-KR" dirty="0"/>
              <a:t>tv </a:t>
            </a:r>
            <a:r>
              <a:rPr lang="ko-KR" altLang="en-US" dirty="0"/>
              <a:t>쇼의 경우 매번 편성되는 화마다 시청연령이 </a:t>
            </a:r>
            <a:r>
              <a:rPr lang="ko-KR" altLang="en-US" dirty="0" err="1"/>
              <a:t>바뀔수도</a:t>
            </a:r>
            <a:r>
              <a:rPr lang="ko-KR" altLang="en-US" dirty="0"/>
              <a:t> 있기 때문에 </a:t>
            </a:r>
            <a:r>
              <a:rPr lang="ko-KR" altLang="en-US" dirty="0" err="1"/>
              <a:t>그런것으로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결측치를</a:t>
            </a:r>
            <a:r>
              <a:rPr lang="ko-KR" altLang="en-US" dirty="0"/>
              <a:t> 제외하고 전체 </a:t>
            </a:r>
            <a:r>
              <a:rPr lang="en-US" altLang="ko-KR" dirty="0"/>
              <a:t>tv </a:t>
            </a:r>
            <a:r>
              <a:rPr lang="ko-KR" altLang="en-US" dirty="0"/>
              <a:t>쇼 데이터의 시청연령은 </a:t>
            </a:r>
            <a:r>
              <a:rPr lang="en-US" altLang="ko-KR" dirty="0"/>
              <a:t>17</a:t>
            </a:r>
            <a:r>
              <a:rPr lang="ko-KR" altLang="en-US" dirty="0"/>
              <a:t>세 이상이거나 </a:t>
            </a:r>
            <a:r>
              <a:rPr lang="en-US" altLang="ko-KR" dirty="0"/>
              <a:t>14</a:t>
            </a:r>
            <a:r>
              <a:rPr lang="ko-KR" altLang="en-US" dirty="0"/>
              <a:t>세 이상의 시청 제한 컨텐츠들이 대부분을 이루었습니다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영화와 마찬가지로 시청 수 기준 상위 </a:t>
            </a:r>
            <a:r>
              <a:rPr lang="en-US" altLang="ko-KR" dirty="0"/>
              <a:t>20</a:t>
            </a:r>
            <a:r>
              <a:rPr lang="ko-KR" altLang="en-US" dirty="0"/>
              <a:t>개의 콘텐츠의 시청연령의 분포를 보았을 때 전체 </a:t>
            </a:r>
            <a:r>
              <a:rPr lang="ko-KR" altLang="en-US" dirty="0" err="1"/>
              <a:t>티비쇼의</a:t>
            </a:r>
            <a:r>
              <a:rPr lang="ko-KR" altLang="en-US" dirty="0"/>
              <a:t> 분포와 크게 다르지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결과적으로 </a:t>
            </a:r>
            <a:r>
              <a:rPr lang="ko-KR" altLang="en-US" dirty="0" err="1"/>
              <a:t>티비쇼의</a:t>
            </a:r>
            <a:r>
              <a:rPr lang="ko-KR" altLang="en-US" dirty="0"/>
              <a:t> 경우</a:t>
            </a:r>
            <a:r>
              <a:rPr lang="en-US" altLang="ko-KR" dirty="0"/>
              <a:t>17</a:t>
            </a:r>
            <a:r>
              <a:rPr lang="ko-KR" altLang="en-US" dirty="0"/>
              <a:t>세 이상 컨텐츠들이 상위 </a:t>
            </a:r>
            <a:r>
              <a:rPr lang="ko-KR" altLang="en-US" dirty="0" err="1"/>
              <a:t>시청수를</a:t>
            </a:r>
            <a:r>
              <a:rPr lang="ko-KR" altLang="en-US" dirty="0"/>
              <a:t> 가지는 것으로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293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변수들을 가지고 분석과 시각화를 진행하였습니다만 이부분은 시간관계상 간단하게 결론을 말씀드리고 정리하겠습니다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004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피피티</a:t>
            </a:r>
            <a:r>
              <a:rPr lang="ko-KR" altLang="en-US" dirty="0"/>
              <a:t> 읽음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2084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상영시간과 </a:t>
            </a:r>
            <a:r>
              <a:rPr lang="ko-KR" altLang="en-US" dirty="0" err="1"/>
              <a:t>시청수와의</a:t>
            </a:r>
            <a:r>
              <a:rPr lang="ko-KR" altLang="en-US" dirty="0"/>
              <a:t> 분석을 </a:t>
            </a:r>
            <a:r>
              <a:rPr lang="ko-KR" altLang="en-US" dirty="0" err="1"/>
              <a:t>진행보겠습니다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27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상영시간도 태그와 마찬가지로 영화와 </a:t>
            </a:r>
            <a:r>
              <a:rPr lang="en-US" altLang="ko-KR" dirty="0"/>
              <a:t>tv show</a:t>
            </a:r>
            <a:r>
              <a:rPr lang="ko-KR" altLang="en-US" dirty="0"/>
              <a:t>의 특성 차이가 있을 것으로 생각하여서 영화와 </a:t>
            </a:r>
            <a:r>
              <a:rPr lang="en-US" altLang="ko-KR" dirty="0"/>
              <a:t>tv show</a:t>
            </a:r>
            <a:r>
              <a:rPr lang="ko-KR" altLang="en-US" dirty="0"/>
              <a:t>를 나누어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전체 영화 데이터의 상영시간의 분포는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시간 사이의 상영시간이 </a:t>
            </a:r>
            <a:r>
              <a:rPr lang="ko-KR" altLang="en-US" dirty="0" err="1"/>
              <a:t>대부분이였고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영화의 상영시간 또한 전체 상영시간과 비슷한 분포를 가지고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시청수</a:t>
            </a:r>
            <a:r>
              <a:rPr lang="ko-KR" altLang="en-US" dirty="0"/>
              <a:t> 상위에 </a:t>
            </a:r>
            <a:r>
              <a:rPr lang="en-US" altLang="ko-KR" dirty="0"/>
              <a:t>30</a:t>
            </a:r>
            <a:r>
              <a:rPr lang="ko-KR" altLang="en-US" dirty="0"/>
              <a:t>분 미만과 </a:t>
            </a:r>
            <a:r>
              <a:rPr lang="en-US" altLang="ko-KR" dirty="0"/>
              <a:t>30~60</a:t>
            </a:r>
            <a:r>
              <a:rPr lang="ko-KR" altLang="en-US" dirty="0"/>
              <a:t>분 미만의 영화가 없는 것으로 보아 </a:t>
            </a:r>
            <a:r>
              <a:rPr lang="en-US" altLang="ko-KR" dirty="0"/>
              <a:t>1, 2</a:t>
            </a:r>
            <a:r>
              <a:rPr lang="ko-KR" altLang="en-US" dirty="0"/>
              <a:t>시간의 상영시간을 가지는 영화가 시청수가 높은 경향이 있는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726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tv</a:t>
            </a:r>
            <a:r>
              <a:rPr lang="ko-KR" altLang="en-US" dirty="0"/>
              <a:t> 데이터의 상영시간의 분포는 </a:t>
            </a:r>
            <a:r>
              <a:rPr lang="en-US" altLang="ko-KR" dirty="0"/>
              <a:t>30</a:t>
            </a:r>
            <a:r>
              <a:rPr lang="ko-KR" altLang="en-US" dirty="0"/>
              <a:t>분 미만의 상영시간이 거의 </a:t>
            </a:r>
            <a:r>
              <a:rPr lang="ko-KR" altLang="en-US" dirty="0" err="1"/>
              <a:t>대부분이였고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tv show</a:t>
            </a:r>
            <a:r>
              <a:rPr lang="ko-KR" altLang="en-US" dirty="0"/>
              <a:t>의 상영시간 또한 전체 상영시간과 비슷하게 </a:t>
            </a:r>
            <a:r>
              <a:rPr lang="en-US" altLang="ko-KR" dirty="0"/>
              <a:t>30</a:t>
            </a:r>
            <a:r>
              <a:rPr lang="ko-KR" altLang="en-US" dirty="0"/>
              <a:t>분 미만이 압도적으로 많았습니다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해당 결과로 볼 때 </a:t>
            </a:r>
            <a:r>
              <a:rPr lang="en-US" altLang="ko-KR" dirty="0"/>
              <a:t>tv show</a:t>
            </a:r>
            <a:r>
              <a:rPr lang="ko-KR" altLang="en-US" dirty="0"/>
              <a:t>의 경우 </a:t>
            </a:r>
            <a:r>
              <a:rPr lang="en-US" altLang="ko-KR" dirty="0"/>
              <a:t>30</a:t>
            </a:r>
            <a:r>
              <a:rPr lang="ko-KR" altLang="en-US" dirty="0"/>
              <a:t>분 미만의 상영시간이 시청수가 높은 경향이 있는 것으로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373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점수와 </a:t>
            </a:r>
            <a:r>
              <a:rPr lang="ko-KR" altLang="en-US" dirty="0" err="1"/>
              <a:t>로튼토마토에서</a:t>
            </a:r>
            <a:r>
              <a:rPr lang="ko-KR" altLang="en-US" dirty="0"/>
              <a:t> 지정한 숨은 명작 점수와의 </a:t>
            </a:r>
            <a:r>
              <a:rPr lang="ko-KR" altLang="en-US" dirty="0" err="1"/>
              <a:t>시청수</a:t>
            </a:r>
            <a:r>
              <a:rPr lang="ko-KR" altLang="en-US" dirty="0"/>
              <a:t> 분석을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숨은 명작점수란 </a:t>
            </a:r>
            <a:r>
              <a:rPr lang="ko-KR" altLang="en-US" dirty="0" err="1"/>
              <a:t>로튼토마토에서</a:t>
            </a:r>
            <a:r>
              <a:rPr lang="ko-KR" altLang="en-US" dirty="0"/>
              <a:t> 높은 점수를 받았지만 인기가 미미했던 콘텐츠를 점수화 하여 나타낸 것으로 더 자세한 부분을 링크를 통해 </a:t>
            </a:r>
            <a:r>
              <a:rPr lang="ko-KR" altLang="en-US" dirty="0" err="1"/>
              <a:t>알아보실수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584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 연속형 변수이기때문에 각각의 상관관계를 확인하기 위해서 상관계수와 </a:t>
            </a:r>
            <a:r>
              <a:rPr lang="ko-KR" altLang="en-US" dirty="0" err="1"/>
              <a:t>산점도를</a:t>
            </a:r>
            <a:r>
              <a:rPr lang="ko-KR" altLang="en-US" dirty="0"/>
              <a:t> 확인하여 보았고</a:t>
            </a:r>
            <a:r>
              <a:rPr lang="en-US" altLang="ko-KR" dirty="0"/>
              <a:t>, </a:t>
            </a:r>
            <a:r>
              <a:rPr lang="ko-KR" altLang="en-US" dirty="0" err="1"/>
              <a:t>시청수와의</a:t>
            </a:r>
            <a:r>
              <a:rPr lang="ko-KR" altLang="en-US" dirty="0"/>
              <a:t> 유의미한 결과는 없었습니다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3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타임라인입니다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50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시청수를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위 간격으로 상중하로 </a:t>
            </a:r>
            <a:r>
              <a:rPr lang="ko-KR" altLang="en-US" dirty="0" err="1"/>
              <a:t>범주화하여</a:t>
            </a:r>
            <a:r>
              <a:rPr lang="ko-KR" altLang="en-US" dirty="0"/>
              <a:t> 각 범주에 각변수들이 어떻게 </a:t>
            </a:r>
            <a:r>
              <a:rPr lang="ko-KR" altLang="en-US" dirty="0" err="1"/>
              <a:t>분포되어있는지</a:t>
            </a:r>
            <a:r>
              <a:rPr lang="ko-KR" altLang="en-US" dirty="0"/>
              <a:t>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숨은 명작점수와 </a:t>
            </a:r>
            <a:r>
              <a:rPr lang="en-US" altLang="ko-KR" dirty="0" err="1"/>
              <a:t>imdb</a:t>
            </a:r>
            <a:r>
              <a:rPr lang="ko-KR" altLang="en-US" dirty="0"/>
              <a:t>점수는 </a:t>
            </a:r>
            <a:r>
              <a:rPr lang="ko-KR" altLang="en-US" dirty="0" err="1"/>
              <a:t>시청수</a:t>
            </a:r>
            <a:r>
              <a:rPr lang="ko-KR" altLang="en-US" dirty="0"/>
              <a:t> 범주에서 각 범주에 분포가 크게 다르지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숨은 명작점수의 점수 분포를 확인해보았을 때 중간점수는 거의 없는 쌍봉 형태를 이루었고</a:t>
            </a:r>
            <a:r>
              <a:rPr lang="en-US" altLang="ko-KR" dirty="0"/>
              <a:t>,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점수의 분포를 확인하여 보았을 때 정규분포 형태를 띄고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</a:t>
            </a:r>
            <a:r>
              <a:rPr lang="ko-KR" altLang="en-US" dirty="0" err="1"/>
              <a:t>숨은명작점수와</a:t>
            </a:r>
            <a:r>
              <a:rPr lang="ko-KR" altLang="en-US" dirty="0"/>
              <a:t>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점수는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관계는 거의 없는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052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지금까지 보았던 변수들을 활용하여 </a:t>
            </a:r>
            <a:r>
              <a:rPr lang="ko-KR" altLang="en-US" dirty="0" err="1"/>
              <a:t>시청수를</a:t>
            </a:r>
            <a:r>
              <a:rPr lang="ko-KR" altLang="en-US" dirty="0"/>
              <a:t> 예측하는 초기모델을 만들어 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54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ko-KR" altLang="en-US" dirty="0" err="1"/>
              <a:t>딥러닝에</a:t>
            </a:r>
            <a:r>
              <a:rPr lang="ko-KR" altLang="en-US" dirty="0"/>
              <a:t> 들어가기 전에 예측모델의 한계점이 </a:t>
            </a:r>
            <a:r>
              <a:rPr lang="ko-KR" altLang="en-US" dirty="0" err="1"/>
              <a:t>있엇는데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첫째로 </a:t>
            </a:r>
            <a:r>
              <a:rPr lang="ko-KR" altLang="en-US" dirty="0" err="1"/>
              <a:t>플릭스페트롤</a:t>
            </a:r>
            <a:r>
              <a:rPr lang="ko-KR" altLang="en-US" dirty="0"/>
              <a:t> 데이터셋의 양이 적어 오차를 더 줄이는 데 한계점이 </a:t>
            </a:r>
            <a:r>
              <a:rPr lang="ko-KR" altLang="en-US" dirty="0" err="1"/>
              <a:t>있엇고</a:t>
            </a:r>
            <a:r>
              <a:rPr lang="en-US" altLang="ko-KR" dirty="0"/>
              <a:t>, </a:t>
            </a:r>
            <a:r>
              <a:rPr lang="ko-KR" altLang="en-US" dirty="0"/>
              <a:t>컴퓨터사양 문제와 지식</a:t>
            </a:r>
            <a:r>
              <a:rPr lang="en-US" altLang="ko-KR" dirty="0"/>
              <a:t>,</a:t>
            </a:r>
            <a:r>
              <a:rPr lang="ko-KR" altLang="en-US" dirty="0"/>
              <a:t> 프로젝트 기간의 한계점 때문에 모델의 예측도를 더 올리는 데 한계가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추후에 </a:t>
            </a:r>
            <a:r>
              <a:rPr lang="ko-KR" altLang="en-US" dirty="0" err="1"/>
              <a:t>딥러닝에</a:t>
            </a:r>
            <a:r>
              <a:rPr lang="ko-KR" altLang="en-US" dirty="0"/>
              <a:t> 대한 공부와 연구를 진행하면 더 좋은 모델로 발전시켜 </a:t>
            </a:r>
            <a:r>
              <a:rPr lang="ko-KR" altLang="en-US" dirty="0" err="1"/>
              <a:t>예측률을</a:t>
            </a:r>
            <a:r>
              <a:rPr lang="ko-KR" altLang="en-US" dirty="0"/>
              <a:t> 더 높일 수 있을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804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학습시키기 위해서 변수들의 </a:t>
            </a:r>
            <a:r>
              <a:rPr lang="ko-KR" altLang="en-US" dirty="0" err="1"/>
              <a:t>결측지를</a:t>
            </a:r>
            <a:r>
              <a:rPr lang="ko-KR" altLang="en-US" dirty="0"/>
              <a:t> 제거하는 작업을 하고</a:t>
            </a:r>
            <a:r>
              <a:rPr lang="en-US" altLang="ko-KR" dirty="0"/>
              <a:t>, </a:t>
            </a:r>
            <a:r>
              <a:rPr lang="ko-KR" altLang="en-US" dirty="0"/>
              <a:t>모든 변수들을 인코딩을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간단하게 </a:t>
            </a:r>
            <a:r>
              <a:rPr lang="ko-KR" altLang="en-US" dirty="0" err="1"/>
              <a:t>출시년도는</a:t>
            </a:r>
            <a:r>
              <a:rPr lang="ko-KR" altLang="en-US" dirty="0"/>
              <a:t> </a:t>
            </a:r>
            <a:r>
              <a:rPr lang="ko-KR" altLang="en-US" dirty="0" err="1"/>
              <a:t>월만을</a:t>
            </a:r>
            <a:r>
              <a:rPr lang="ko-KR" altLang="en-US" dirty="0"/>
              <a:t> 사용하였고</a:t>
            </a:r>
            <a:r>
              <a:rPr lang="en-US" altLang="ko-KR" dirty="0"/>
              <a:t>, </a:t>
            </a:r>
            <a:r>
              <a:rPr lang="ko-KR" altLang="en-US" dirty="0"/>
              <a:t>태그나 상영국가의 경우 대체변수를 차기 어려워 </a:t>
            </a:r>
            <a:r>
              <a:rPr lang="ko-KR" altLang="en-US" dirty="0" err="1"/>
              <a:t>원핫</a:t>
            </a:r>
            <a:r>
              <a:rPr lang="ko-KR" altLang="en-US" dirty="0"/>
              <a:t> 인코딩을 진행하였습니다</a:t>
            </a:r>
            <a:r>
              <a:rPr lang="en-US" altLang="ko-KR" dirty="0"/>
              <a:t>. </a:t>
            </a:r>
            <a:r>
              <a:rPr lang="ko-KR" altLang="en-US" dirty="0"/>
              <a:t>나머지 변수들 또한 인코딩을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인코딩 한 변수들을 </a:t>
            </a:r>
            <a:r>
              <a:rPr lang="ko-KR" altLang="en-US" dirty="0" err="1"/>
              <a:t>딥러닝에</a:t>
            </a:r>
            <a:r>
              <a:rPr lang="ko-KR" altLang="en-US" dirty="0"/>
              <a:t> 집어넣기 위해서 정규화 또한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658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epoch 150</a:t>
            </a:r>
            <a:r>
              <a:rPr lang="ko-KR" altLang="en-US" dirty="0"/>
              <a:t>으로 </a:t>
            </a:r>
            <a:r>
              <a:rPr lang="ko-KR" altLang="en-US" dirty="0" err="1"/>
              <a:t>딥러닝을</a:t>
            </a:r>
            <a:r>
              <a:rPr lang="ko-KR" altLang="en-US" dirty="0"/>
              <a:t> 진행 하여 오차를 확인한 결과 꾸준히 오차가 줄고 있는 그래프를 확인할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위의 그래프는 오차들을 그래프로 나타낸 것이고 밑의 그래프는 변동이 큰 앞의 </a:t>
            </a:r>
            <a:r>
              <a:rPr lang="en-US" altLang="ko-KR" dirty="0"/>
              <a:t>10</a:t>
            </a:r>
            <a:r>
              <a:rPr lang="ko-KR" altLang="en-US" dirty="0"/>
              <a:t>개의 오차를 없애고 그래프를 부드럽게 하기 위해서 지수 이동평균 그래프를 그린 그림입니다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985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epochs</a:t>
            </a:r>
            <a:r>
              <a:rPr lang="ko-KR" altLang="en-US" dirty="0"/>
              <a:t>를</a:t>
            </a:r>
            <a:r>
              <a:rPr lang="en-US" altLang="ko-KR" dirty="0"/>
              <a:t> 300 </a:t>
            </a:r>
            <a:r>
              <a:rPr lang="ko-KR" altLang="en-US" dirty="0"/>
              <a:t>으로 하여 </a:t>
            </a:r>
            <a:r>
              <a:rPr lang="ko-KR" altLang="en-US" dirty="0" err="1"/>
              <a:t>딥러닝을</a:t>
            </a:r>
            <a:r>
              <a:rPr lang="ko-KR" altLang="en-US" dirty="0"/>
              <a:t> 진행 했을 때 </a:t>
            </a:r>
            <a:r>
              <a:rPr lang="en-US" altLang="ko-KR" dirty="0"/>
              <a:t>240</a:t>
            </a:r>
            <a:r>
              <a:rPr lang="ko-KR" altLang="en-US" dirty="0"/>
              <a:t>지점부터 오차가 더 이상 줄어들지 않는 것으로 보여 이 지점을 </a:t>
            </a:r>
            <a:r>
              <a:rPr lang="ko-KR" altLang="en-US" dirty="0" err="1"/>
              <a:t>과적합</a:t>
            </a:r>
            <a:r>
              <a:rPr lang="ko-KR" altLang="en-US" dirty="0"/>
              <a:t> 시작 점이라 생각하고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en-US" altLang="ko-KR" dirty="0"/>
              <a:t>240</a:t>
            </a:r>
            <a:r>
              <a:rPr lang="ko-KR" altLang="en-US" dirty="0"/>
              <a:t>으로 새로운 모델을 진행해보았습니다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64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모델 결과 오차가 </a:t>
            </a:r>
            <a:r>
              <a:rPr lang="en-US" altLang="ko-KR" dirty="0"/>
              <a:t>0.105 </a:t>
            </a:r>
            <a:r>
              <a:rPr lang="ko-KR" altLang="en-US" dirty="0"/>
              <a:t>정도로 </a:t>
            </a:r>
            <a:r>
              <a:rPr lang="ko-KR" altLang="en-US" dirty="0" err="1"/>
              <a:t>시청수</a:t>
            </a:r>
            <a:r>
              <a:rPr lang="ko-KR" altLang="en-US" dirty="0"/>
              <a:t> 기준 </a:t>
            </a:r>
            <a:r>
              <a:rPr lang="en-US" altLang="ko-KR" dirty="0"/>
              <a:t>105 </a:t>
            </a:r>
            <a:r>
              <a:rPr lang="ko-KR" altLang="en-US" dirty="0"/>
              <a:t>정도의 오차가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밑의 오차 그래프를 그려보았을 때 예측선과 실제 값이 비슷한 라인을 두고 있는 것을 확인 할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567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886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175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131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코로나의 여파로 기업은 </a:t>
            </a:r>
            <a:r>
              <a:rPr lang="ko-KR" altLang="en-US" dirty="0" err="1"/>
              <a:t>언택트</a:t>
            </a:r>
            <a:r>
              <a:rPr lang="ko-KR" altLang="en-US" dirty="0"/>
              <a:t> 중심으로 변해가고 있습니다</a:t>
            </a:r>
          </a:p>
          <a:p>
            <a:r>
              <a:rPr lang="ko-KR" altLang="en-US" dirty="0"/>
              <a:t>그 가운데 방송 통신 위원회에서 발표한 자료에 따르면 최근 </a:t>
            </a:r>
            <a:r>
              <a:rPr lang="en-US" altLang="ko-KR" dirty="0"/>
              <a:t>5</a:t>
            </a:r>
            <a:r>
              <a:rPr lang="ko-KR" altLang="en-US" dirty="0"/>
              <a:t>년 사이 </a:t>
            </a:r>
            <a:r>
              <a:rPr lang="en-US" altLang="ko-KR" dirty="0"/>
              <a:t>5</a:t>
            </a:r>
            <a:r>
              <a:rPr lang="ko-KR" altLang="en-US" dirty="0"/>
              <a:t>천억 규모의 무서운 속도의 성장세를 보이는 섹터가 바로 </a:t>
            </a:r>
            <a:r>
              <a:rPr lang="ko-KR" altLang="en-US" dirty="0" err="1"/>
              <a:t>컨텐츠유통</a:t>
            </a:r>
            <a:r>
              <a:rPr lang="ko-KR" altLang="en-US" dirty="0"/>
              <a:t> 및 제작 인데요</a:t>
            </a:r>
            <a:endParaRPr lang="en-US" altLang="ko-KR" dirty="0"/>
          </a:p>
          <a:p>
            <a:r>
              <a:rPr lang="ko-KR" altLang="en-US" dirty="0"/>
              <a:t> 그 전부터 업계에서 선두의 위치로 장악하던 </a:t>
            </a:r>
            <a:r>
              <a:rPr lang="ko-KR" altLang="en-US" dirty="0" err="1"/>
              <a:t>넷플릭스</a:t>
            </a:r>
            <a:r>
              <a:rPr lang="en-US" altLang="ko-KR" dirty="0"/>
              <a:t>, </a:t>
            </a:r>
            <a:r>
              <a:rPr lang="ko-KR" altLang="en-US" dirty="0"/>
              <a:t>디즈니</a:t>
            </a:r>
            <a:r>
              <a:rPr lang="en-US" altLang="ko-KR" dirty="0"/>
              <a:t>, </a:t>
            </a:r>
            <a:r>
              <a:rPr lang="ko-KR" altLang="en-US" dirty="0"/>
              <a:t>구글에 이어 세계적으로 </a:t>
            </a:r>
            <a:r>
              <a:rPr lang="en-US" altLang="ko-KR" dirty="0" err="1"/>
              <a:t>ott</a:t>
            </a:r>
            <a:r>
              <a:rPr lang="ko-KR" altLang="en-US" dirty="0"/>
              <a:t>플랫폼을 시도하는 기업들이 많아지면서</a:t>
            </a:r>
          </a:p>
          <a:p>
            <a:r>
              <a:rPr lang="ko-KR" altLang="en-US" dirty="0"/>
              <a:t>현시점 이렇다 할 방향성이 없는 한국의 </a:t>
            </a:r>
            <a:r>
              <a:rPr lang="en-US" altLang="ko-KR" dirty="0" err="1"/>
              <a:t>ott</a:t>
            </a:r>
            <a:r>
              <a:rPr lang="en-US" altLang="ko-KR" dirty="0"/>
              <a:t> </a:t>
            </a:r>
            <a:r>
              <a:rPr lang="ko-KR" altLang="en-US" dirty="0"/>
              <a:t>기업들이 어떤 교훈을 배울 수 있는지 </a:t>
            </a:r>
            <a:r>
              <a:rPr lang="en-US" altLang="ko-KR" dirty="0"/>
              <a:t>1</a:t>
            </a:r>
            <a:r>
              <a:rPr lang="ko-KR" altLang="en-US" dirty="0"/>
              <a:t>위 기업인 </a:t>
            </a:r>
            <a:r>
              <a:rPr lang="ko-KR" altLang="en-US" dirty="0" err="1"/>
              <a:t>넷플릭스와</a:t>
            </a:r>
            <a:r>
              <a:rPr lang="ko-KR" altLang="en-US" dirty="0"/>
              <a:t> 구독자 수를 예상할 수 있는 척도라고 </a:t>
            </a:r>
            <a:r>
              <a:rPr lang="ko-KR" altLang="en-US" dirty="0" err="1"/>
              <a:t>할수</a:t>
            </a:r>
            <a:r>
              <a:rPr lang="ko-KR" altLang="en-US" dirty="0"/>
              <a:t> 있는 </a:t>
            </a:r>
            <a:r>
              <a:rPr lang="en-US" altLang="ko-KR" dirty="0" err="1"/>
              <a:t>flixpatrol</a:t>
            </a:r>
            <a:r>
              <a:rPr lang="ko-KR" altLang="en-US" dirty="0"/>
              <a:t>의</a:t>
            </a:r>
            <a:r>
              <a:rPr lang="en-US" altLang="ko-KR" dirty="0"/>
              <a:t> viewpoint</a:t>
            </a:r>
            <a:r>
              <a:rPr lang="ko-KR" altLang="en-US" dirty="0"/>
              <a:t>를 사용하여 </a:t>
            </a:r>
            <a:r>
              <a:rPr lang="ko-KR" altLang="en-US" dirty="0" err="1"/>
              <a:t>많은요인들을</a:t>
            </a:r>
            <a:r>
              <a:rPr lang="ko-KR" altLang="en-US" dirty="0"/>
              <a:t> 가지고 관계를 </a:t>
            </a:r>
            <a:r>
              <a:rPr lang="ko-KR" altLang="en-US" dirty="0" err="1"/>
              <a:t>시각화하였습니다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8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전부터 업계에서 선두의 위치로 장악하던 </a:t>
            </a:r>
            <a:r>
              <a:rPr lang="ko-KR" altLang="en-US" dirty="0" err="1"/>
              <a:t>넷플릭스</a:t>
            </a:r>
            <a:r>
              <a:rPr lang="en-US" altLang="ko-KR" dirty="0"/>
              <a:t>, </a:t>
            </a:r>
            <a:r>
              <a:rPr lang="ko-KR" altLang="en-US" dirty="0"/>
              <a:t>디즈니</a:t>
            </a:r>
            <a:r>
              <a:rPr lang="en-US" altLang="ko-KR" dirty="0"/>
              <a:t>, </a:t>
            </a:r>
            <a:r>
              <a:rPr lang="ko-KR" altLang="en-US" dirty="0"/>
              <a:t>구글에 이어 세계적으로 </a:t>
            </a:r>
            <a:r>
              <a:rPr lang="en-US" altLang="ko-KR" dirty="0" err="1"/>
              <a:t>ott</a:t>
            </a:r>
            <a:r>
              <a:rPr lang="ko-KR" altLang="en-US" dirty="0"/>
              <a:t>플랫폼을 시도하는 기업들이 많아지면서</a:t>
            </a:r>
          </a:p>
          <a:p>
            <a:r>
              <a:rPr lang="ko-KR" altLang="en-US" dirty="0"/>
              <a:t>현시점 이렇다 할 방향성이 없는 한국의 </a:t>
            </a:r>
            <a:r>
              <a:rPr lang="en-US" altLang="ko-KR" dirty="0" err="1"/>
              <a:t>ott</a:t>
            </a:r>
            <a:r>
              <a:rPr lang="en-US" altLang="ko-KR" dirty="0"/>
              <a:t> </a:t>
            </a:r>
            <a:r>
              <a:rPr lang="ko-KR" altLang="en-US" dirty="0"/>
              <a:t>기업들이 어떤 교훈을 배울 수 있는지 방향성을 제시하면 어떨까 하는 생각에 </a:t>
            </a:r>
            <a:r>
              <a:rPr lang="en-US" altLang="ko-KR" dirty="0"/>
              <a:t>OTT </a:t>
            </a:r>
            <a:r>
              <a:rPr lang="ko-KR" altLang="en-US" dirty="0"/>
              <a:t>산업을 분석하고자 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중 가장 선두 </a:t>
            </a:r>
            <a:r>
              <a:rPr lang="en-US" altLang="ko-KR" dirty="0" err="1"/>
              <a:t>ott</a:t>
            </a:r>
            <a:r>
              <a:rPr lang="ko-KR" altLang="en-US" dirty="0"/>
              <a:t>기업인 </a:t>
            </a:r>
            <a:r>
              <a:rPr lang="ko-KR" altLang="en-US" dirty="0" err="1"/>
              <a:t>넷플릭스의</a:t>
            </a:r>
            <a:r>
              <a:rPr lang="ko-KR" altLang="en-US" dirty="0"/>
              <a:t> 자료를 활용하고자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5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4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6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64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4434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69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580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82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06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8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07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022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4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06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4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7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1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36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B455F8-F8FF-412F-AFF6-636606D07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4012"/>
          </a:xfrm>
        </p:spPr>
      </p:pic>
    </p:spTree>
    <p:extLst>
      <p:ext uri="{BB962C8B-B14F-4D97-AF65-F5344CB8AC3E}">
        <p14:creationId xmlns:p14="http://schemas.microsoft.com/office/powerpoint/2010/main" val="3470357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B767E8-7DDF-4085-96E4-452ACABAA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49143"/>
          </a:xfrm>
        </p:spPr>
      </p:pic>
    </p:spTree>
    <p:extLst>
      <p:ext uri="{BB962C8B-B14F-4D97-AF65-F5344CB8AC3E}">
        <p14:creationId xmlns:p14="http://schemas.microsoft.com/office/powerpoint/2010/main" val="249566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C5D4EEE-9EFC-4A0F-8994-F5ED970F4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317507" cy="6858000"/>
          </a:xfrm>
        </p:spPr>
      </p:pic>
    </p:spTree>
    <p:extLst>
      <p:ext uri="{BB962C8B-B14F-4D97-AF65-F5344CB8AC3E}">
        <p14:creationId xmlns:p14="http://schemas.microsoft.com/office/powerpoint/2010/main" val="2908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156A2C5-FCD1-46C0-8F48-59E9FF9D7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669401" cy="6858000"/>
          </a:xfrm>
        </p:spPr>
      </p:pic>
    </p:spTree>
    <p:extLst>
      <p:ext uri="{BB962C8B-B14F-4D97-AF65-F5344CB8AC3E}">
        <p14:creationId xmlns:p14="http://schemas.microsoft.com/office/powerpoint/2010/main" val="198018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59F518-16D8-4E35-9A38-ECFC49A3A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86" y="81642"/>
            <a:ext cx="12155252" cy="6776357"/>
          </a:xfrm>
        </p:spPr>
      </p:pic>
    </p:spTree>
    <p:extLst>
      <p:ext uri="{BB962C8B-B14F-4D97-AF65-F5344CB8AC3E}">
        <p14:creationId xmlns:p14="http://schemas.microsoft.com/office/powerpoint/2010/main" val="353012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7AC219A-7145-4BD7-AB33-49C2E271E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1642271" cy="6996295"/>
          </a:xfrm>
        </p:spPr>
      </p:pic>
    </p:spTree>
    <p:extLst>
      <p:ext uri="{BB962C8B-B14F-4D97-AF65-F5344CB8AC3E}">
        <p14:creationId xmlns:p14="http://schemas.microsoft.com/office/powerpoint/2010/main" val="110405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B4F26D-7952-40E6-99B2-37E0FF6E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664607"/>
          </a:xfrm>
        </p:spPr>
      </p:pic>
    </p:spTree>
    <p:extLst>
      <p:ext uri="{BB962C8B-B14F-4D97-AF65-F5344CB8AC3E}">
        <p14:creationId xmlns:p14="http://schemas.microsoft.com/office/powerpoint/2010/main" val="214780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A2C5B9-4BBA-4723-8B19-5256454EE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" y="-1"/>
            <a:ext cx="12153900" cy="6769937"/>
          </a:xfrm>
        </p:spPr>
      </p:pic>
    </p:spTree>
    <p:extLst>
      <p:ext uri="{BB962C8B-B14F-4D97-AF65-F5344CB8AC3E}">
        <p14:creationId xmlns:p14="http://schemas.microsoft.com/office/powerpoint/2010/main" val="231838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F377330-92D4-47B1-BF72-6353351CB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43289" cy="6858000"/>
          </a:xfrm>
        </p:spPr>
      </p:pic>
    </p:spTree>
    <p:extLst>
      <p:ext uri="{BB962C8B-B14F-4D97-AF65-F5344CB8AC3E}">
        <p14:creationId xmlns:p14="http://schemas.microsoft.com/office/powerpoint/2010/main" val="5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B274A8-5D93-410C-89D4-A0E330427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7971"/>
            <a:ext cx="11994616" cy="6564086"/>
          </a:xfrm>
        </p:spPr>
      </p:pic>
    </p:spTree>
    <p:extLst>
      <p:ext uri="{BB962C8B-B14F-4D97-AF65-F5344CB8AC3E}">
        <p14:creationId xmlns:p14="http://schemas.microsoft.com/office/powerpoint/2010/main" val="403641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1BDFE44-56CC-4890-ACA4-21E055022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80977" cy="6858000"/>
          </a:xfrm>
        </p:spPr>
      </p:pic>
    </p:spTree>
    <p:extLst>
      <p:ext uri="{BB962C8B-B14F-4D97-AF65-F5344CB8AC3E}">
        <p14:creationId xmlns:p14="http://schemas.microsoft.com/office/powerpoint/2010/main" val="266988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878479-3941-46E1-ABC3-BF212347B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54"/>
            <a:ext cx="12200107" cy="6853445"/>
          </a:xfrm>
        </p:spPr>
      </p:pic>
    </p:spTree>
    <p:extLst>
      <p:ext uri="{BB962C8B-B14F-4D97-AF65-F5344CB8AC3E}">
        <p14:creationId xmlns:p14="http://schemas.microsoft.com/office/powerpoint/2010/main" val="170222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37F80A-E517-494F-9F4A-6A8765E64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06544" cy="6858000"/>
          </a:xfrm>
        </p:spPr>
      </p:pic>
    </p:spTree>
    <p:extLst>
      <p:ext uri="{BB962C8B-B14F-4D97-AF65-F5344CB8AC3E}">
        <p14:creationId xmlns:p14="http://schemas.microsoft.com/office/powerpoint/2010/main" val="142660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8AB9E4-CE4E-4885-B60C-34C804D4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92" y="0"/>
            <a:ext cx="12145108" cy="6706023"/>
          </a:xfrm>
        </p:spPr>
      </p:pic>
    </p:spTree>
    <p:extLst>
      <p:ext uri="{BB962C8B-B14F-4D97-AF65-F5344CB8AC3E}">
        <p14:creationId xmlns:p14="http://schemas.microsoft.com/office/powerpoint/2010/main" val="370120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A463009-CE39-48E7-837C-BBE22A588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15347" cy="6858000"/>
          </a:xfrm>
        </p:spPr>
      </p:pic>
    </p:spTree>
    <p:extLst>
      <p:ext uri="{BB962C8B-B14F-4D97-AF65-F5344CB8AC3E}">
        <p14:creationId xmlns:p14="http://schemas.microsoft.com/office/powerpoint/2010/main" val="649498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7425C0-A435-46F2-85D6-59CD3D66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80014" cy="6564086"/>
          </a:xfrm>
        </p:spPr>
      </p:pic>
    </p:spTree>
    <p:extLst>
      <p:ext uri="{BB962C8B-B14F-4D97-AF65-F5344CB8AC3E}">
        <p14:creationId xmlns:p14="http://schemas.microsoft.com/office/powerpoint/2010/main" val="425681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887671F-829A-498E-8584-C68A056C2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9267"/>
          </a:xfrm>
        </p:spPr>
      </p:pic>
    </p:spTree>
    <p:extLst>
      <p:ext uri="{BB962C8B-B14F-4D97-AF65-F5344CB8AC3E}">
        <p14:creationId xmlns:p14="http://schemas.microsoft.com/office/powerpoint/2010/main" val="1264199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2B19AD-360C-4D04-BDB7-5FDACFDE5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22826" cy="6694714"/>
          </a:xfrm>
        </p:spPr>
      </p:pic>
    </p:spTree>
    <p:extLst>
      <p:ext uri="{BB962C8B-B14F-4D97-AF65-F5344CB8AC3E}">
        <p14:creationId xmlns:p14="http://schemas.microsoft.com/office/powerpoint/2010/main" val="95441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F689C2-7C4E-46F4-BAF9-D1BB018A6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84740" cy="6858000"/>
          </a:xfrm>
        </p:spPr>
      </p:pic>
    </p:spTree>
    <p:extLst>
      <p:ext uri="{BB962C8B-B14F-4D97-AF65-F5344CB8AC3E}">
        <p14:creationId xmlns:p14="http://schemas.microsoft.com/office/powerpoint/2010/main" val="282506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D9F95DB-68DC-4070-A66B-451D8A2C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15402" cy="6858000"/>
          </a:xfrm>
        </p:spPr>
      </p:pic>
    </p:spTree>
    <p:extLst>
      <p:ext uri="{BB962C8B-B14F-4D97-AF65-F5344CB8AC3E}">
        <p14:creationId xmlns:p14="http://schemas.microsoft.com/office/powerpoint/2010/main" val="75724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385D332-84D0-49BA-B6A7-664A9754D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703431"/>
          </a:xfrm>
        </p:spPr>
      </p:pic>
    </p:spTree>
    <p:extLst>
      <p:ext uri="{BB962C8B-B14F-4D97-AF65-F5344CB8AC3E}">
        <p14:creationId xmlns:p14="http://schemas.microsoft.com/office/powerpoint/2010/main" val="915232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518E82B-FDE4-45C2-B28A-191A37E40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70118" cy="6858000"/>
          </a:xfrm>
        </p:spPr>
      </p:pic>
    </p:spTree>
    <p:extLst>
      <p:ext uri="{BB962C8B-B14F-4D97-AF65-F5344CB8AC3E}">
        <p14:creationId xmlns:p14="http://schemas.microsoft.com/office/powerpoint/2010/main" val="227978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64CBBB-D8E5-402D-85B7-8621ABCC0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46789"/>
            <a:ext cx="12040888" cy="6680581"/>
          </a:xfrm>
        </p:spPr>
      </p:pic>
    </p:spTree>
    <p:extLst>
      <p:ext uri="{BB962C8B-B14F-4D97-AF65-F5344CB8AC3E}">
        <p14:creationId xmlns:p14="http://schemas.microsoft.com/office/powerpoint/2010/main" val="4148284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05E2CD2-BFCD-4F40-A790-E1AA6BD33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74797"/>
          </a:xfrm>
        </p:spPr>
      </p:pic>
    </p:spTree>
    <p:extLst>
      <p:ext uri="{BB962C8B-B14F-4D97-AF65-F5344CB8AC3E}">
        <p14:creationId xmlns:p14="http://schemas.microsoft.com/office/powerpoint/2010/main" val="182985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70A6E3A-2F47-41CE-8E0B-907792556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50486" cy="7148369"/>
          </a:xfrm>
        </p:spPr>
      </p:pic>
    </p:spTree>
    <p:extLst>
      <p:ext uri="{BB962C8B-B14F-4D97-AF65-F5344CB8AC3E}">
        <p14:creationId xmlns:p14="http://schemas.microsoft.com/office/powerpoint/2010/main" val="3634392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C9A3704-3C16-4633-B792-B9BA59D1F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39406"/>
          </a:xfrm>
        </p:spPr>
      </p:pic>
    </p:spTree>
    <p:extLst>
      <p:ext uri="{BB962C8B-B14F-4D97-AF65-F5344CB8AC3E}">
        <p14:creationId xmlns:p14="http://schemas.microsoft.com/office/powerpoint/2010/main" val="711846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3E2722-1079-4F8C-91A1-9FA7E5972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91358" cy="6858000"/>
          </a:xfrm>
        </p:spPr>
      </p:pic>
    </p:spTree>
    <p:extLst>
      <p:ext uri="{BB962C8B-B14F-4D97-AF65-F5344CB8AC3E}">
        <p14:creationId xmlns:p14="http://schemas.microsoft.com/office/powerpoint/2010/main" val="304231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A063C0-3000-4FCA-9983-F1E471E45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77325" cy="6629400"/>
          </a:xfrm>
        </p:spPr>
      </p:pic>
    </p:spTree>
    <p:extLst>
      <p:ext uri="{BB962C8B-B14F-4D97-AF65-F5344CB8AC3E}">
        <p14:creationId xmlns:p14="http://schemas.microsoft.com/office/powerpoint/2010/main" val="68447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4F26CA-E321-4F86-9C30-2C0184893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59693" cy="6743700"/>
          </a:xfrm>
        </p:spPr>
      </p:pic>
    </p:spTree>
    <p:extLst>
      <p:ext uri="{BB962C8B-B14F-4D97-AF65-F5344CB8AC3E}">
        <p14:creationId xmlns:p14="http://schemas.microsoft.com/office/powerpoint/2010/main" val="3899012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D4D1FFC-C7F5-423C-8545-6DB5993EF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60074" cy="6743700"/>
          </a:xfrm>
        </p:spPr>
      </p:pic>
    </p:spTree>
    <p:extLst>
      <p:ext uri="{BB962C8B-B14F-4D97-AF65-F5344CB8AC3E}">
        <p14:creationId xmlns:p14="http://schemas.microsoft.com/office/powerpoint/2010/main" val="61028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D684BFC-85C5-4F30-ADD3-60F79773C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04765" cy="6858000"/>
          </a:xfrm>
        </p:spPr>
      </p:pic>
    </p:spTree>
    <p:extLst>
      <p:ext uri="{BB962C8B-B14F-4D97-AF65-F5344CB8AC3E}">
        <p14:creationId xmlns:p14="http://schemas.microsoft.com/office/powerpoint/2010/main" val="3515635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274E34C-CA72-4CDA-90BA-4D2AD4B1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085523" cy="6433457"/>
          </a:xfrm>
        </p:spPr>
      </p:pic>
    </p:spTree>
    <p:extLst>
      <p:ext uri="{BB962C8B-B14F-4D97-AF65-F5344CB8AC3E}">
        <p14:creationId xmlns:p14="http://schemas.microsoft.com/office/powerpoint/2010/main" val="1026550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4A61A06-105D-47D8-B400-24335D1C0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169535" cy="6711043"/>
          </a:xfrm>
        </p:spPr>
      </p:pic>
    </p:spTree>
    <p:extLst>
      <p:ext uri="{BB962C8B-B14F-4D97-AF65-F5344CB8AC3E}">
        <p14:creationId xmlns:p14="http://schemas.microsoft.com/office/powerpoint/2010/main" val="173472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0C49D2-78A3-4F5B-8D3C-B493F70FC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57" y="154416"/>
            <a:ext cx="12045043" cy="6630057"/>
          </a:xfrm>
        </p:spPr>
      </p:pic>
    </p:spTree>
    <p:extLst>
      <p:ext uri="{BB962C8B-B14F-4D97-AF65-F5344CB8AC3E}">
        <p14:creationId xmlns:p14="http://schemas.microsoft.com/office/powerpoint/2010/main" val="2230071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0CD5B1-AD00-4E58-86BC-CA4ED7F82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86" y="0"/>
            <a:ext cx="12245473" cy="6858000"/>
          </a:xfrm>
        </p:spPr>
      </p:pic>
    </p:spTree>
    <p:extLst>
      <p:ext uri="{BB962C8B-B14F-4D97-AF65-F5344CB8AC3E}">
        <p14:creationId xmlns:p14="http://schemas.microsoft.com/office/powerpoint/2010/main" val="1352044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EF7783-4A59-447E-9DD8-70FE4F01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954" y="0"/>
            <a:ext cx="12001501" cy="6858000"/>
          </a:xfrm>
        </p:spPr>
      </p:pic>
    </p:spTree>
    <p:extLst>
      <p:ext uri="{BB962C8B-B14F-4D97-AF65-F5344CB8AC3E}">
        <p14:creationId xmlns:p14="http://schemas.microsoft.com/office/powerpoint/2010/main" val="839771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43B1DAA-B9C3-46EA-8373-016511EF1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69976" cy="6858000"/>
          </a:xfrm>
        </p:spPr>
      </p:pic>
    </p:spTree>
    <p:extLst>
      <p:ext uri="{BB962C8B-B14F-4D97-AF65-F5344CB8AC3E}">
        <p14:creationId xmlns:p14="http://schemas.microsoft.com/office/powerpoint/2010/main" val="295075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E324340-43FE-4701-90D4-82E24740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71641" cy="6858000"/>
          </a:xfrm>
        </p:spPr>
      </p:pic>
    </p:spTree>
    <p:extLst>
      <p:ext uri="{BB962C8B-B14F-4D97-AF65-F5344CB8AC3E}">
        <p14:creationId xmlns:p14="http://schemas.microsoft.com/office/powerpoint/2010/main" val="2041017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6FC3BA-54E2-4DA0-B574-5F3FD58BD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477133" cy="6858000"/>
          </a:xfrm>
        </p:spPr>
      </p:pic>
    </p:spTree>
    <p:extLst>
      <p:ext uri="{BB962C8B-B14F-4D97-AF65-F5344CB8AC3E}">
        <p14:creationId xmlns:p14="http://schemas.microsoft.com/office/powerpoint/2010/main" val="1693986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81B95FD-205A-4A3D-AFCF-62B89BD29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14458"/>
          </a:xfrm>
        </p:spPr>
      </p:pic>
    </p:spTree>
    <p:extLst>
      <p:ext uri="{BB962C8B-B14F-4D97-AF65-F5344CB8AC3E}">
        <p14:creationId xmlns:p14="http://schemas.microsoft.com/office/powerpoint/2010/main" val="168796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ED0C65-6DFD-4160-AD15-B953ECF6B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214963" cy="6531429"/>
          </a:xfrm>
        </p:spPr>
      </p:pic>
    </p:spTree>
    <p:extLst>
      <p:ext uri="{BB962C8B-B14F-4D97-AF65-F5344CB8AC3E}">
        <p14:creationId xmlns:p14="http://schemas.microsoft.com/office/powerpoint/2010/main" val="2024177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953038-E3C3-49D2-A3DE-72D36065A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061967" cy="6662057"/>
          </a:xfrm>
        </p:spPr>
      </p:pic>
    </p:spTree>
    <p:extLst>
      <p:ext uri="{BB962C8B-B14F-4D97-AF65-F5344CB8AC3E}">
        <p14:creationId xmlns:p14="http://schemas.microsoft.com/office/powerpoint/2010/main" val="140248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6179041-F4BF-4393-A18C-B079B8BCB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081983" cy="6629400"/>
          </a:xfrm>
        </p:spPr>
      </p:pic>
    </p:spTree>
    <p:extLst>
      <p:ext uri="{BB962C8B-B14F-4D97-AF65-F5344CB8AC3E}">
        <p14:creationId xmlns:p14="http://schemas.microsoft.com/office/powerpoint/2010/main" val="2899346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F1973C2-C267-4D18-A99F-642D1758B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72332" cy="6743700"/>
          </a:xfrm>
        </p:spPr>
      </p:pic>
    </p:spTree>
    <p:extLst>
      <p:ext uri="{BB962C8B-B14F-4D97-AF65-F5344CB8AC3E}">
        <p14:creationId xmlns:p14="http://schemas.microsoft.com/office/powerpoint/2010/main" val="403109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A2DB41-64FE-4898-867C-4444B21AA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56350"/>
            <a:ext cx="12192000" cy="6970702"/>
          </a:xfrm>
        </p:spPr>
      </p:pic>
    </p:spTree>
    <p:extLst>
      <p:ext uri="{BB962C8B-B14F-4D97-AF65-F5344CB8AC3E}">
        <p14:creationId xmlns:p14="http://schemas.microsoft.com/office/powerpoint/2010/main" val="2584846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8D7076B-DE95-4F7F-B509-66C41BDD7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26760" cy="6858000"/>
          </a:xfrm>
        </p:spPr>
      </p:pic>
    </p:spTree>
    <p:extLst>
      <p:ext uri="{BB962C8B-B14F-4D97-AF65-F5344CB8AC3E}">
        <p14:creationId xmlns:p14="http://schemas.microsoft.com/office/powerpoint/2010/main" val="4143240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6D83F62-43E3-4DA1-BFF6-AFEF4B564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3047"/>
          </a:xfrm>
        </p:spPr>
      </p:pic>
    </p:spTree>
    <p:extLst>
      <p:ext uri="{BB962C8B-B14F-4D97-AF65-F5344CB8AC3E}">
        <p14:creationId xmlns:p14="http://schemas.microsoft.com/office/powerpoint/2010/main" val="1325698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AFDF5E5-597C-488A-B2AF-C7E2D7CBF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2080"/>
          </a:xfrm>
        </p:spPr>
      </p:pic>
    </p:spTree>
    <p:extLst>
      <p:ext uri="{BB962C8B-B14F-4D97-AF65-F5344CB8AC3E}">
        <p14:creationId xmlns:p14="http://schemas.microsoft.com/office/powerpoint/2010/main" val="3460637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CE0720-88BA-40A3-97AB-2B53D1DAA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82581"/>
          </a:xfrm>
        </p:spPr>
      </p:pic>
    </p:spTree>
    <p:extLst>
      <p:ext uri="{BB962C8B-B14F-4D97-AF65-F5344CB8AC3E}">
        <p14:creationId xmlns:p14="http://schemas.microsoft.com/office/powerpoint/2010/main" val="1896145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D6293D3-2744-47AE-AA8B-705493909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46429" cy="6858000"/>
          </a:xfrm>
        </p:spPr>
      </p:pic>
    </p:spTree>
    <p:extLst>
      <p:ext uri="{BB962C8B-B14F-4D97-AF65-F5344CB8AC3E}">
        <p14:creationId xmlns:p14="http://schemas.microsoft.com/office/powerpoint/2010/main" val="4252320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18A546A-5208-4176-A954-66D65C785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29302"/>
            <a:ext cx="12344714" cy="6873002"/>
          </a:xfrm>
        </p:spPr>
      </p:pic>
    </p:spTree>
    <p:extLst>
      <p:ext uri="{BB962C8B-B14F-4D97-AF65-F5344CB8AC3E}">
        <p14:creationId xmlns:p14="http://schemas.microsoft.com/office/powerpoint/2010/main" val="2705740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C7D245-4B31-4D5F-82F9-9726F4D04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59669" cy="6858000"/>
          </a:xfrm>
        </p:spPr>
      </p:pic>
    </p:spTree>
    <p:extLst>
      <p:ext uri="{BB962C8B-B14F-4D97-AF65-F5344CB8AC3E}">
        <p14:creationId xmlns:p14="http://schemas.microsoft.com/office/powerpoint/2010/main" val="3934877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23F1898-9060-46B8-A0F1-EBF27E5A8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45917" cy="6727371"/>
          </a:xfrm>
        </p:spPr>
      </p:pic>
    </p:spTree>
    <p:extLst>
      <p:ext uri="{BB962C8B-B14F-4D97-AF65-F5344CB8AC3E}">
        <p14:creationId xmlns:p14="http://schemas.microsoft.com/office/powerpoint/2010/main" val="3414934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BB75D7-A335-41C3-B764-05A2F3193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066053" cy="6694714"/>
          </a:xfrm>
        </p:spPr>
      </p:pic>
    </p:spTree>
    <p:extLst>
      <p:ext uri="{BB962C8B-B14F-4D97-AF65-F5344CB8AC3E}">
        <p14:creationId xmlns:p14="http://schemas.microsoft.com/office/powerpoint/2010/main" val="3410367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3752CB0-6380-4106-87CC-DD4DB8A67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1975235" cy="6694714"/>
          </a:xfrm>
        </p:spPr>
      </p:pic>
    </p:spTree>
    <p:extLst>
      <p:ext uri="{BB962C8B-B14F-4D97-AF65-F5344CB8AC3E}">
        <p14:creationId xmlns:p14="http://schemas.microsoft.com/office/powerpoint/2010/main" val="174544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09FF65-F66F-4225-B87E-6A23D5848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16273" cy="6629400"/>
          </a:xfrm>
        </p:spPr>
      </p:pic>
    </p:spTree>
    <p:extLst>
      <p:ext uri="{BB962C8B-B14F-4D97-AF65-F5344CB8AC3E}">
        <p14:creationId xmlns:p14="http://schemas.microsoft.com/office/powerpoint/2010/main" val="334552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73B8C3B-6852-4B9A-A9E8-84D3E3B76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57689" cy="6858000"/>
          </a:xfrm>
        </p:spPr>
      </p:pic>
    </p:spTree>
    <p:extLst>
      <p:ext uri="{BB962C8B-B14F-4D97-AF65-F5344CB8AC3E}">
        <p14:creationId xmlns:p14="http://schemas.microsoft.com/office/powerpoint/2010/main" val="2352066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A311C6-356D-4CE8-82D4-ADC902396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360729" cy="6755593"/>
          </a:xfrm>
        </p:spPr>
      </p:pic>
    </p:spTree>
    <p:extLst>
      <p:ext uri="{BB962C8B-B14F-4D97-AF65-F5344CB8AC3E}">
        <p14:creationId xmlns:p14="http://schemas.microsoft.com/office/powerpoint/2010/main" val="389749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9DEEFE0-6E25-44F6-B0AC-D9E348F9C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08585" cy="6694714"/>
          </a:xfrm>
        </p:spPr>
      </p:pic>
    </p:spTree>
    <p:extLst>
      <p:ext uri="{BB962C8B-B14F-4D97-AF65-F5344CB8AC3E}">
        <p14:creationId xmlns:p14="http://schemas.microsoft.com/office/powerpoint/2010/main" val="4209657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EAD8329-56D1-4108-8644-6992DF76D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47265" cy="6727371"/>
          </a:xfrm>
        </p:spPr>
      </p:pic>
    </p:spTree>
    <p:extLst>
      <p:ext uri="{BB962C8B-B14F-4D97-AF65-F5344CB8AC3E}">
        <p14:creationId xmlns:p14="http://schemas.microsoft.com/office/powerpoint/2010/main" val="3008889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F7DEA8B-6327-4E07-9099-B80BCF190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17192"/>
            <a:ext cx="12474079" cy="6975191"/>
          </a:xfrm>
        </p:spPr>
      </p:pic>
    </p:spTree>
    <p:extLst>
      <p:ext uri="{BB962C8B-B14F-4D97-AF65-F5344CB8AC3E}">
        <p14:creationId xmlns:p14="http://schemas.microsoft.com/office/powerpoint/2010/main" val="1227509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4EFDBB-AFFE-4CB4-A811-70E16792C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8233" cy="6727371"/>
          </a:xfrm>
        </p:spPr>
      </p:pic>
    </p:spTree>
    <p:extLst>
      <p:ext uri="{BB962C8B-B14F-4D97-AF65-F5344CB8AC3E}">
        <p14:creationId xmlns:p14="http://schemas.microsoft.com/office/powerpoint/2010/main" val="1453256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76271B-E426-46E4-80B2-520F38EFC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796" y="0"/>
            <a:ext cx="12263944" cy="6678386"/>
          </a:xfrm>
        </p:spPr>
      </p:pic>
    </p:spTree>
    <p:extLst>
      <p:ext uri="{BB962C8B-B14F-4D97-AF65-F5344CB8AC3E}">
        <p14:creationId xmlns:p14="http://schemas.microsoft.com/office/powerpoint/2010/main" val="1072734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B272630-6A34-47F6-A71C-25272999A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196455" cy="6620933"/>
          </a:xfrm>
        </p:spPr>
      </p:pic>
    </p:spTree>
    <p:extLst>
      <p:ext uri="{BB962C8B-B14F-4D97-AF65-F5344CB8AC3E}">
        <p14:creationId xmlns:p14="http://schemas.microsoft.com/office/powerpoint/2010/main" val="3227856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239E5C-2F35-45B6-AAF2-604111766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359013" cy="6722533"/>
          </a:xfrm>
        </p:spPr>
      </p:pic>
    </p:spTree>
    <p:extLst>
      <p:ext uri="{BB962C8B-B14F-4D97-AF65-F5344CB8AC3E}">
        <p14:creationId xmlns:p14="http://schemas.microsoft.com/office/powerpoint/2010/main" val="166772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BEDC641-C3ED-4495-8E3E-D3006CA84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6330"/>
            <a:ext cx="12354859" cy="6841670"/>
          </a:xfrm>
        </p:spPr>
      </p:pic>
    </p:spTree>
    <p:extLst>
      <p:ext uri="{BB962C8B-B14F-4D97-AF65-F5344CB8AC3E}">
        <p14:creationId xmlns:p14="http://schemas.microsoft.com/office/powerpoint/2010/main" val="174412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349554-08D5-4943-991B-1973978C7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53192" cy="6858000"/>
          </a:xfrm>
        </p:spPr>
      </p:pic>
    </p:spTree>
    <p:extLst>
      <p:ext uri="{BB962C8B-B14F-4D97-AF65-F5344CB8AC3E}">
        <p14:creationId xmlns:p14="http://schemas.microsoft.com/office/powerpoint/2010/main" val="26089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37D4ED-AEE2-43CF-9006-0DDAB56B1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83354" cy="6858000"/>
          </a:xfrm>
        </p:spPr>
      </p:pic>
    </p:spTree>
    <p:extLst>
      <p:ext uri="{BB962C8B-B14F-4D97-AF65-F5344CB8AC3E}">
        <p14:creationId xmlns:p14="http://schemas.microsoft.com/office/powerpoint/2010/main" val="301540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1169</TotalTime>
  <Words>2231</Words>
  <Application>Microsoft Office PowerPoint</Application>
  <PresentationFormat>와이드스크린</PresentationFormat>
  <Paragraphs>255</Paragraphs>
  <Slides>68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YAEkYfu2ia4 0</vt:lpstr>
      <vt:lpstr>맑은 고딕</vt:lpstr>
      <vt:lpstr>Arial</vt:lpstr>
      <vt:lpstr>Century Gothic</vt:lpstr>
      <vt:lpstr>Wingdings 3</vt:lpstr>
      <vt:lpstr>이온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 콘텐츠 viewpoint 예측 모델에 대한 연구 : 넷플릭스 콘텐츠 분석을 중심으로</dc:title>
  <dc:creator>j</dc:creator>
  <cp:lastModifiedBy>j</cp:lastModifiedBy>
  <cp:revision>92</cp:revision>
  <cp:lastPrinted>2021-07-18T13:25:00Z</cp:lastPrinted>
  <dcterms:created xsi:type="dcterms:W3CDTF">2021-07-15T05:37:16Z</dcterms:created>
  <dcterms:modified xsi:type="dcterms:W3CDTF">2021-07-19T14:20:04Z</dcterms:modified>
</cp:coreProperties>
</file>